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0"/>
  </p:notesMasterIdLst>
  <p:sldIdLst>
    <p:sldId id="256" r:id="rId2"/>
    <p:sldId id="258" r:id="rId3"/>
    <p:sldId id="260" r:id="rId4"/>
    <p:sldId id="261" r:id="rId5"/>
    <p:sldId id="298" r:id="rId6"/>
    <p:sldId id="299" r:id="rId7"/>
    <p:sldId id="263" r:id="rId8"/>
    <p:sldId id="300" r:id="rId9"/>
    <p:sldId id="262" r:id="rId10"/>
    <p:sldId id="305" r:id="rId11"/>
    <p:sldId id="306" r:id="rId12"/>
    <p:sldId id="307" r:id="rId13"/>
    <p:sldId id="308" r:id="rId14"/>
    <p:sldId id="310" r:id="rId15"/>
    <p:sldId id="311" r:id="rId16"/>
    <p:sldId id="312" r:id="rId17"/>
    <p:sldId id="301" r:id="rId18"/>
    <p:sldId id="303" r:id="rId19"/>
    <p:sldId id="319" r:id="rId20"/>
    <p:sldId id="304" r:id="rId21"/>
    <p:sldId id="313" r:id="rId22"/>
    <p:sldId id="316" r:id="rId23"/>
    <p:sldId id="315" r:id="rId24"/>
    <p:sldId id="317" r:id="rId25"/>
    <p:sldId id="318" r:id="rId26"/>
    <p:sldId id="302" r:id="rId27"/>
    <p:sldId id="264" r:id="rId28"/>
    <p:sldId id="314" r:id="rId29"/>
  </p:sldIdLst>
  <p:sldSz cx="9144000" cy="5143500" type="screen16x9"/>
  <p:notesSz cx="6858000" cy="9144000"/>
  <p:embeddedFontLst>
    <p:embeddedFont>
      <p:font typeface="Anaheim" panose="020B0604020202020204" charset="0"/>
      <p:regular r:id="rId31"/>
      <p:bold r:id="rId32"/>
    </p:embeddedFont>
    <p:embeddedFont>
      <p:font typeface="DM Sans" pitchFamily="2" charset="0"/>
      <p:regular r:id="rId33"/>
      <p:bold r:id="rId34"/>
      <p:italic r:id="rId35"/>
      <p:boldItalic r:id="rId36"/>
    </p:embeddedFont>
    <p:embeddedFont>
      <p:font typeface="Heebo" pitchFamily="2" charset="-79"/>
      <p:regular r:id="rId37"/>
      <p:bold r:id="rId38"/>
    </p:embeddedFont>
    <p:embeddedFont>
      <p:font typeface="Nunito Light"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CC90A7-4999-42AE-B91C-EFE83E508849}">
  <a:tblStyle styleId="{64CC90A7-4999-42AE-B91C-EFE83E5088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D8D8B0-044A-4C16-81F8-B80C4BF5D8A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104" d="100"/>
          <a:sy n="104" d="100"/>
        </p:scale>
        <p:origin x="19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23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825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004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1992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271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521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0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327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196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75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275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60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28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4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348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0" name="Google Shape;10;p2"/>
          <p:cNvGrpSpPr/>
          <p:nvPr/>
        </p:nvGrpSpPr>
        <p:grpSpPr>
          <a:xfrm>
            <a:off x="-538768" y="-736350"/>
            <a:ext cx="3259529" cy="6987829"/>
            <a:chOff x="-538768" y="-736350"/>
            <a:chExt cx="3259529" cy="6987829"/>
          </a:xfrm>
        </p:grpSpPr>
        <p:pic>
          <p:nvPicPr>
            <p:cNvPr id="11" name="Google Shape;11;p2"/>
            <p:cNvPicPr preferRelativeResize="0"/>
            <p:nvPr/>
          </p:nvPicPr>
          <p:blipFill>
            <a:blip r:embed="rId3">
              <a:alphaModFix/>
            </a:blip>
            <a:stretch>
              <a:fillRect/>
            </a:stretch>
          </p:blipFill>
          <p:spPr>
            <a:xfrm>
              <a:off x="-538768" y="4181546"/>
              <a:ext cx="2503982" cy="2069934"/>
            </a:xfrm>
            <a:prstGeom prst="rect">
              <a:avLst/>
            </a:prstGeom>
            <a:noFill/>
            <a:ln>
              <a:noFill/>
            </a:ln>
          </p:spPr>
        </p:pic>
        <p:pic>
          <p:nvPicPr>
            <p:cNvPr id="12" name="Google Shape;12;p2"/>
            <p:cNvPicPr preferRelativeResize="0"/>
            <p:nvPr/>
          </p:nvPicPr>
          <p:blipFill>
            <a:blip r:embed="rId4">
              <a:alphaModFix/>
            </a:blip>
            <a:stretch>
              <a:fillRect/>
            </a:stretch>
          </p:blipFill>
          <p:spPr>
            <a:xfrm flipH="1">
              <a:off x="-192841" y="-736350"/>
              <a:ext cx="2913603" cy="1546426"/>
            </a:xfrm>
            <a:prstGeom prst="rect">
              <a:avLst/>
            </a:prstGeom>
            <a:noFill/>
            <a:ln>
              <a:noFill/>
            </a:ln>
          </p:spPr>
        </p:pic>
      </p:grpSp>
      <p:sp>
        <p:nvSpPr>
          <p:cNvPr id="13" name="Google Shape;13;p2"/>
          <p:cNvSpPr txBox="1">
            <a:spLocks noGrp="1"/>
          </p:cNvSpPr>
          <p:nvPr>
            <p:ph type="ctrTitle"/>
          </p:nvPr>
        </p:nvSpPr>
        <p:spPr>
          <a:xfrm>
            <a:off x="911150" y="768100"/>
            <a:ext cx="5065500" cy="2267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911150" y="3453800"/>
            <a:ext cx="3032400" cy="7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6"/>
          <p:cNvSpPr txBox="1">
            <a:spLocks noGrp="1"/>
          </p:cNvSpPr>
          <p:nvPr>
            <p:ph type="subTitle" idx="1"/>
          </p:nvPr>
        </p:nvSpPr>
        <p:spPr>
          <a:xfrm>
            <a:off x="713225"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subTitle" idx="2"/>
          </p:nvPr>
        </p:nvSpPr>
        <p:spPr>
          <a:xfrm>
            <a:off x="3222244"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6"/>
          <p:cNvSpPr txBox="1">
            <a:spLocks noGrp="1"/>
          </p:cNvSpPr>
          <p:nvPr>
            <p:ph type="subTitle" idx="3"/>
          </p:nvPr>
        </p:nvSpPr>
        <p:spPr>
          <a:xfrm>
            <a:off x="713225"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subTitle" idx="4"/>
          </p:nvPr>
        </p:nvSpPr>
        <p:spPr>
          <a:xfrm>
            <a:off x="3222244"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6"/>
          <p:cNvSpPr txBox="1">
            <a:spLocks noGrp="1"/>
          </p:cNvSpPr>
          <p:nvPr>
            <p:ph type="subTitle" idx="5"/>
          </p:nvPr>
        </p:nvSpPr>
        <p:spPr>
          <a:xfrm>
            <a:off x="5731263"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6"/>
          <p:cNvSpPr txBox="1">
            <a:spLocks noGrp="1"/>
          </p:cNvSpPr>
          <p:nvPr>
            <p:ph type="subTitle" idx="6"/>
          </p:nvPr>
        </p:nvSpPr>
        <p:spPr>
          <a:xfrm>
            <a:off x="5731263"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6"/>
          <p:cNvSpPr txBox="1">
            <a:spLocks noGrp="1"/>
          </p:cNvSpPr>
          <p:nvPr>
            <p:ph type="subTitle" idx="7"/>
          </p:nvPr>
        </p:nvSpPr>
        <p:spPr>
          <a:xfrm>
            <a:off x="714366"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6"/>
          <p:cNvSpPr txBox="1">
            <a:spLocks noGrp="1"/>
          </p:cNvSpPr>
          <p:nvPr>
            <p:ph type="subTitle" idx="8"/>
          </p:nvPr>
        </p:nvSpPr>
        <p:spPr>
          <a:xfrm>
            <a:off x="3223385"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6"/>
          <p:cNvSpPr txBox="1">
            <a:spLocks noGrp="1"/>
          </p:cNvSpPr>
          <p:nvPr>
            <p:ph type="subTitle" idx="9"/>
          </p:nvPr>
        </p:nvSpPr>
        <p:spPr>
          <a:xfrm>
            <a:off x="5732403"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8" name="Google Shape;128;p16"/>
          <p:cNvSpPr txBox="1">
            <a:spLocks noGrp="1"/>
          </p:cNvSpPr>
          <p:nvPr>
            <p:ph type="subTitle" idx="13"/>
          </p:nvPr>
        </p:nvSpPr>
        <p:spPr>
          <a:xfrm>
            <a:off x="714366"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9" name="Google Shape;129;p16"/>
          <p:cNvSpPr txBox="1">
            <a:spLocks noGrp="1"/>
          </p:cNvSpPr>
          <p:nvPr>
            <p:ph type="subTitle" idx="14"/>
          </p:nvPr>
        </p:nvSpPr>
        <p:spPr>
          <a:xfrm>
            <a:off x="3223385"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0" name="Google Shape;130;p16"/>
          <p:cNvSpPr txBox="1">
            <a:spLocks noGrp="1"/>
          </p:cNvSpPr>
          <p:nvPr>
            <p:ph type="subTitle" idx="15"/>
          </p:nvPr>
        </p:nvSpPr>
        <p:spPr>
          <a:xfrm>
            <a:off x="5732403"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31" name="Google Shape;131;p16"/>
          <p:cNvGrpSpPr/>
          <p:nvPr/>
        </p:nvGrpSpPr>
        <p:grpSpPr>
          <a:xfrm>
            <a:off x="-853250" y="-1383747"/>
            <a:ext cx="11058653" cy="6760285"/>
            <a:chOff x="-853250" y="-1383747"/>
            <a:chExt cx="11058653" cy="6760285"/>
          </a:xfrm>
        </p:grpSpPr>
        <p:pic>
          <p:nvPicPr>
            <p:cNvPr id="132" name="Google Shape;132;p16"/>
            <p:cNvPicPr preferRelativeResize="0"/>
            <p:nvPr/>
          </p:nvPicPr>
          <p:blipFill>
            <a:blip r:embed="rId3">
              <a:alphaModFix/>
            </a:blip>
            <a:stretch>
              <a:fillRect/>
            </a:stretch>
          </p:blipFill>
          <p:spPr>
            <a:xfrm flipH="1">
              <a:off x="7836900" y="3831463"/>
              <a:ext cx="1676949" cy="1545075"/>
            </a:xfrm>
            <a:prstGeom prst="rect">
              <a:avLst/>
            </a:prstGeom>
            <a:noFill/>
            <a:ln>
              <a:noFill/>
            </a:ln>
          </p:spPr>
        </p:pic>
        <p:pic>
          <p:nvPicPr>
            <p:cNvPr id="133" name="Google Shape;133;p1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134" name="Google Shape;134;p1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2"/>
        <p:cNvGrpSpPr/>
        <p:nvPr/>
      </p:nvGrpSpPr>
      <p:grpSpPr>
        <a:xfrm>
          <a:off x="0" y="0"/>
          <a:ext cx="0" cy="0"/>
          <a:chOff x="0" y="0"/>
          <a:chExt cx="0" cy="0"/>
        </a:xfrm>
      </p:grpSpPr>
      <p:pic>
        <p:nvPicPr>
          <p:cNvPr id="153" name="Google Shape;153;p20"/>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4" name="Google Shape;154;p20"/>
          <p:cNvGrpSpPr/>
          <p:nvPr/>
        </p:nvGrpSpPr>
        <p:grpSpPr>
          <a:xfrm rot="10800000" flipH="1">
            <a:off x="-217275" y="-410725"/>
            <a:ext cx="9761876" cy="5842824"/>
            <a:chOff x="-217275" y="-410725"/>
            <a:chExt cx="9761876" cy="5842824"/>
          </a:xfrm>
        </p:grpSpPr>
        <p:pic>
          <p:nvPicPr>
            <p:cNvPr id="155" name="Google Shape;155;p20"/>
            <p:cNvPicPr preferRelativeResize="0"/>
            <p:nvPr/>
          </p:nvPicPr>
          <p:blipFill>
            <a:blip r:embed="rId3">
              <a:alphaModFix/>
            </a:blip>
            <a:stretch>
              <a:fillRect/>
            </a:stretch>
          </p:blipFill>
          <p:spPr>
            <a:xfrm>
              <a:off x="7971350" y="-410725"/>
              <a:ext cx="1573251" cy="1546426"/>
            </a:xfrm>
            <a:prstGeom prst="rect">
              <a:avLst/>
            </a:prstGeom>
            <a:noFill/>
            <a:ln>
              <a:noFill/>
            </a:ln>
          </p:spPr>
        </p:pic>
        <p:pic>
          <p:nvPicPr>
            <p:cNvPr id="156" name="Google Shape;156;p20"/>
            <p:cNvPicPr preferRelativeResize="0"/>
            <p:nvPr/>
          </p:nvPicPr>
          <p:blipFill>
            <a:blip r:embed="rId3">
              <a:alphaModFix/>
            </a:blip>
            <a:stretch>
              <a:fillRect/>
            </a:stretch>
          </p:blipFill>
          <p:spPr>
            <a:xfrm>
              <a:off x="-217275" y="4183475"/>
              <a:ext cx="1270299" cy="124862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9" name="Google Shape;159;p21"/>
          <p:cNvGrpSpPr/>
          <p:nvPr/>
        </p:nvGrpSpPr>
        <p:grpSpPr>
          <a:xfrm flipH="1">
            <a:off x="7456942" y="-373612"/>
            <a:ext cx="3158162" cy="6086377"/>
            <a:chOff x="-1332458" y="-373612"/>
            <a:chExt cx="3158162" cy="6086377"/>
          </a:xfrm>
        </p:grpSpPr>
        <p:pic>
          <p:nvPicPr>
            <p:cNvPr id="160" name="Google Shape;160;p21"/>
            <p:cNvPicPr preferRelativeResize="0"/>
            <p:nvPr/>
          </p:nvPicPr>
          <p:blipFill>
            <a:blip r:embed="rId3">
              <a:alphaModFix/>
            </a:blip>
            <a:stretch>
              <a:fillRect/>
            </a:stretch>
          </p:blipFill>
          <p:spPr>
            <a:xfrm rot="3188606">
              <a:off x="-1005367" y="3055243"/>
              <a:ext cx="2503979" cy="2069937"/>
            </a:xfrm>
            <a:prstGeom prst="rect">
              <a:avLst/>
            </a:prstGeom>
            <a:noFill/>
            <a:ln>
              <a:noFill/>
            </a:ln>
          </p:spPr>
        </p:pic>
        <p:pic>
          <p:nvPicPr>
            <p:cNvPr id="161" name="Google Shape;161;p21"/>
            <p:cNvPicPr preferRelativeResize="0"/>
            <p:nvPr/>
          </p:nvPicPr>
          <p:blipFill>
            <a:blip r:embed="rId4">
              <a:alphaModFix/>
            </a:blip>
            <a:stretch>
              <a:fillRect/>
            </a:stretch>
          </p:blipFill>
          <p:spPr>
            <a:xfrm>
              <a:off x="-381300" y="-373612"/>
              <a:ext cx="1573251" cy="154642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a:spLocks noGrp="1"/>
          </p:cNvSpPr>
          <p:nvPr>
            <p:ph type="title"/>
          </p:nvPr>
        </p:nvSpPr>
        <p:spPr>
          <a:xfrm>
            <a:off x="1291500" y="1892400"/>
            <a:ext cx="5211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291500" y="8257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1291500" y="3554550"/>
            <a:ext cx="5211600" cy="65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 name="Google Shape;20;p3"/>
          <p:cNvGrpSpPr/>
          <p:nvPr/>
        </p:nvGrpSpPr>
        <p:grpSpPr>
          <a:xfrm>
            <a:off x="-1332458" y="-736350"/>
            <a:ext cx="10591194" cy="6449115"/>
            <a:chOff x="-1332458" y="-736350"/>
            <a:chExt cx="10591194" cy="6449115"/>
          </a:xfrm>
        </p:grpSpPr>
        <p:pic>
          <p:nvPicPr>
            <p:cNvPr id="21" name="Google Shape;21;p3"/>
            <p:cNvPicPr preferRelativeResize="0"/>
            <p:nvPr/>
          </p:nvPicPr>
          <p:blipFill>
            <a:blip r:embed="rId3">
              <a:alphaModFix/>
            </a:blip>
            <a:stretch>
              <a:fillRect/>
            </a:stretch>
          </p:blipFill>
          <p:spPr>
            <a:xfrm flipH="1">
              <a:off x="6345134" y="-736350"/>
              <a:ext cx="2913603" cy="1546426"/>
            </a:xfrm>
            <a:prstGeom prst="rect">
              <a:avLst/>
            </a:prstGeom>
            <a:noFill/>
            <a:ln>
              <a:noFill/>
            </a:ln>
          </p:spPr>
        </p:pic>
        <p:grpSp>
          <p:nvGrpSpPr>
            <p:cNvPr id="22" name="Google Shape;22;p3"/>
            <p:cNvGrpSpPr/>
            <p:nvPr/>
          </p:nvGrpSpPr>
          <p:grpSpPr>
            <a:xfrm>
              <a:off x="-1332458" y="-373612"/>
              <a:ext cx="3158162" cy="6086377"/>
              <a:chOff x="-1332458" y="-373612"/>
              <a:chExt cx="3158162" cy="6086377"/>
            </a:xfrm>
          </p:grpSpPr>
          <p:pic>
            <p:nvPicPr>
              <p:cNvPr id="23" name="Google Shape;23;p3"/>
              <p:cNvPicPr preferRelativeResize="0"/>
              <p:nvPr/>
            </p:nvPicPr>
            <p:blipFill>
              <a:blip r:embed="rId4">
                <a:alphaModFix/>
              </a:blip>
              <a:stretch>
                <a:fillRect/>
              </a:stretch>
            </p:blipFill>
            <p:spPr>
              <a:xfrm rot="3188606">
                <a:off x="-1005367" y="3055243"/>
                <a:ext cx="2503979" cy="2069937"/>
              </a:xfrm>
              <a:prstGeom prst="rect">
                <a:avLst/>
              </a:prstGeom>
              <a:noFill/>
              <a:ln>
                <a:noFill/>
              </a:ln>
            </p:spPr>
          </p:pic>
          <p:pic>
            <p:nvPicPr>
              <p:cNvPr id="24" name="Google Shape;24;p3"/>
              <p:cNvPicPr preferRelativeResize="0"/>
              <p:nvPr/>
            </p:nvPicPr>
            <p:blipFill>
              <a:blip r:embed="rId5">
                <a:alphaModFix/>
              </a:blip>
              <a:stretch>
                <a:fillRect/>
              </a:stretch>
            </p:blipFill>
            <p:spPr>
              <a:xfrm>
                <a:off x="-381300" y="-373612"/>
                <a:ext cx="1573251" cy="1546426"/>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4336049" y="23902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subTitle" idx="2"/>
          </p:nvPr>
        </p:nvSpPr>
        <p:spPr>
          <a:xfrm>
            <a:off x="769275" y="23902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769275" y="1525175"/>
            <a:ext cx="33564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 name="Google Shape;38;p5"/>
          <p:cNvSpPr txBox="1">
            <a:spLocks noGrp="1"/>
          </p:cNvSpPr>
          <p:nvPr>
            <p:ph type="subTitle" idx="4"/>
          </p:nvPr>
        </p:nvSpPr>
        <p:spPr>
          <a:xfrm>
            <a:off x="4336052" y="1525175"/>
            <a:ext cx="33564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9" name="Google Shape;39;p5"/>
          <p:cNvGrpSpPr/>
          <p:nvPr/>
        </p:nvGrpSpPr>
        <p:grpSpPr>
          <a:xfrm>
            <a:off x="-853250" y="-1383747"/>
            <a:ext cx="11058653" cy="3280636"/>
            <a:chOff x="-853250" y="-1383747"/>
            <a:chExt cx="11058653" cy="3280636"/>
          </a:xfrm>
        </p:grpSpPr>
        <p:pic>
          <p:nvPicPr>
            <p:cNvPr id="40" name="Google Shape;40;p5"/>
            <p:cNvPicPr preferRelativeResize="0"/>
            <p:nvPr/>
          </p:nvPicPr>
          <p:blipFill>
            <a:blip r:embed="rId3">
              <a:alphaModFix/>
            </a:blip>
            <a:stretch>
              <a:fillRect/>
            </a:stretch>
          </p:blipFill>
          <p:spPr>
            <a:xfrm rot="-2444432">
              <a:off x="7329356" y="-817454"/>
              <a:ext cx="2503984" cy="2069932"/>
            </a:xfrm>
            <a:prstGeom prst="rect">
              <a:avLst/>
            </a:prstGeom>
            <a:noFill/>
            <a:ln>
              <a:noFill/>
            </a:ln>
          </p:spPr>
        </p:pic>
        <p:pic>
          <p:nvPicPr>
            <p:cNvPr id="41" name="Google Shape;41;p5"/>
            <p:cNvPicPr preferRelativeResize="0"/>
            <p:nvPr/>
          </p:nvPicPr>
          <p:blipFill>
            <a:blip r:embed="rId4">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6"/>
          <p:cNvGrpSpPr/>
          <p:nvPr/>
        </p:nvGrpSpPr>
        <p:grpSpPr>
          <a:xfrm>
            <a:off x="-853250" y="-1383747"/>
            <a:ext cx="11058653" cy="6853040"/>
            <a:chOff x="-853250" y="-1383747"/>
            <a:chExt cx="11058653" cy="6853040"/>
          </a:xfrm>
        </p:grpSpPr>
        <p:pic>
          <p:nvPicPr>
            <p:cNvPr id="46" name="Google Shape;46;p6"/>
            <p:cNvPicPr preferRelativeResize="0"/>
            <p:nvPr/>
          </p:nvPicPr>
          <p:blipFill>
            <a:blip r:embed="rId3">
              <a:alphaModFix/>
            </a:blip>
            <a:stretch>
              <a:fillRect/>
            </a:stretch>
          </p:blipFill>
          <p:spPr>
            <a:xfrm rot="-630392" flipH="1">
              <a:off x="7826576" y="3784275"/>
              <a:ext cx="1676948" cy="1545076"/>
            </a:xfrm>
            <a:prstGeom prst="rect">
              <a:avLst/>
            </a:prstGeom>
            <a:noFill/>
            <a:ln>
              <a:noFill/>
            </a:ln>
          </p:spPr>
        </p:pic>
        <p:pic>
          <p:nvPicPr>
            <p:cNvPr id="47" name="Google Shape;47;p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48" name="Google Shape;48;p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51" name="Google Shape;51;p7"/>
          <p:cNvSpPr txBox="1">
            <a:spLocks noGrp="1"/>
          </p:cNvSpPr>
          <p:nvPr>
            <p:ph type="title"/>
          </p:nvPr>
        </p:nvSpPr>
        <p:spPr>
          <a:xfrm>
            <a:off x="720000" y="445025"/>
            <a:ext cx="4160700" cy="70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7"/>
          <p:cNvSpPr txBox="1">
            <a:spLocks noGrp="1"/>
          </p:cNvSpPr>
          <p:nvPr>
            <p:ph type="subTitle" idx="1"/>
          </p:nvPr>
        </p:nvSpPr>
        <p:spPr>
          <a:xfrm>
            <a:off x="720000" y="1112225"/>
            <a:ext cx="4160700" cy="3304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DM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3" name="Google Shape;53;p7"/>
          <p:cNvSpPr>
            <a:spLocks noGrp="1"/>
          </p:cNvSpPr>
          <p:nvPr>
            <p:ph type="pic" idx="2"/>
          </p:nvPr>
        </p:nvSpPr>
        <p:spPr>
          <a:xfrm>
            <a:off x="5177275" y="817025"/>
            <a:ext cx="3253500" cy="3786900"/>
          </a:xfrm>
          <a:prstGeom prst="roundRect">
            <a:avLst>
              <a:gd name="adj" fmla="val 16667"/>
            </a:avLst>
          </a:prstGeom>
          <a:noFill/>
          <a:ln w="28575" cap="flat" cmpd="sng">
            <a:solidFill>
              <a:schemeClr val="dk2"/>
            </a:solidFill>
            <a:prstDash val="solid"/>
            <a:round/>
            <a:headEnd type="none" w="sm" len="sm"/>
            <a:tailEnd type="none" w="sm" len="sm"/>
          </a:ln>
        </p:spPr>
      </p:sp>
      <p:grpSp>
        <p:nvGrpSpPr>
          <p:cNvPr id="54" name="Google Shape;54;p7"/>
          <p:cNvGrpSpPr/>
          <p:nvPr/>
        </p:nvGrpSpPr>
        <p:grpSpPr>
          <a:xfrm>
            <a:off x="-658350" y="-259458"/>
            <a:ext cx="10529257" cy="5808822"/>
            <a:chOff x="-658350" y="-259458"/>
            <a:chExt cx="10529257" cy="5808822"/>
          </a:xfrm>
        </p:grpSpPr>
        <p:pic>
          <p:nvPicPr>
            <p:cNvPr id="55" name="Google Shape;55;p7"/>
            <p:cNvPicPr preferRelativeResize="0"/>
            <p:nvPr/>
          </p:nvPicPr>
          <p:blipFill>
            <a:blip r:embed="rId3">
              <a:alphaModFix/>
            </a:blip>
            <a:stretch>
              <a:fillRect/>
            </a:stretch>
          </p:blipFill>
          <p:spPr>
            <a:xfrm>
              <a:off x="7366930" y="-259458"/>
              <a:ext cx="2503977" cy="2069938"/>
            </a:xfrm>
            <a:prstGeom prst="rect">
              <a:avLst/>
            </a:prstGeom>
            <a:noFill/>
            <a:ln>
              <a:noFill/>
            </a:ln>
          </p:spPr>
        </p:pic>
        <p:pic>
          <p:nvPicPr>
            <p:cNvPr id="56" name="Google Shape;56;p7"/>
            <p:cNvPicPr preferRelativeResize="0"/>
            <p:nvPr/>
          </p:nvPicPr>
          <p:blipFill>
            <a:blip r:embed="rId4">
              <a:alphaModFix/>
            </a:blip>
            <a:stretch>
              <a:fillRect/>
            </a:stretch>
          </p:blipFill>
          <p:spPr>
            <a:xfrm>
              <a:off x="-658350" y="4002938"/>
              <a:ext cx="1573251" cy="154642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pic>
        <p:nvPicPr>
          <p:cNvPr id="58" name="Google Shape;58;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9" name="Google Shape;59;p8"/>
          <p:cNvSpPr txBox="1">
            <a:spLocks noGrp="1"/>
          </p:cNvSpPr>
          <p:nvPr>
            <p:ph type="title"/>
          </p:nvPr>
        </p:nvSpPr>
        <p:spPr>
          <a:xfrm>
            <a:off x="713325" y="974763"/>
            <a:ext cx="7717500" cy="319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a:spLocks noGrp="1"/>
          </p:cNvSpPr>
          <p:nvPr>
            <p:ph type="pic" idx="2"/>
          </p:nvPr>
        </p:nvSpPr>
        <p:spPr>
          <a:xfrm>
            <a:off x="-25" y="-13725"/>
            <a:ext cx="9144000" cy="5157300"/>
          </a:xfrm>
          <a:prstGeom prst="rect">
            <a:avLst/>
          </a:prstGeom>
          <a:noFill/>
          <a:ln>
            <a:noFill/>
          </a:ln>
        </p:spPr>
      </p:sp>
      <p:sp>
        <p:nvSpPr>
          <p:cNvPr id="70" name="Google Shape;70;p10"/>
          <p:cNvSpPr txBox="1">
            <a:spLocks noGrp="1"/>
          </p:cNvSpPr>
          <p:nvPr>
            <p:ph type="title"/>
          </p:nvPr>
        </p:nvSpPr>
        <p:spPr>
          <a:xfrm>
            <a:off x="1154925" y="4094475"/>
            <a:ext cx="6834300" cy="4536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sz="1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5"/>
          <p:cNvSpPr txBox="1">
            <a:spLocks noGrp="1"/>
          </p:cNvSpPr>
          <p:nvPr>
            <p:ph type="subTitle" idx="1"/>
          </p:nvPr>
        </p:nvSpPr>
        <p:spPr>
          <a:xfrm>
            <a:off x="1317925" y="1477536"/>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5"/>
          <p:cNvSpPr txBox="1">
            <a:spLocks noGrp="1"/>
          </p:cNvSpPr>
          <p:nvPr>
            <p:ph type="subTitle" idx="2"/>
          </p:nvPr>
        </p:nvSpPr>
        <p:spPr>
          <a:xfrm>
            <a:off x="1317925" y="2374824"/>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subTitle" idx="3"/>
          </p:nvPr>
        </p:nvSpPr>
        <p:spPr>
          <a:xfrm>
            <a:off x="1325302" y="3268523"/>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5"/>
          <p:cNvSpPr txBox="1">
            <a:spLocks noGrp="1"/>
          </p:cNvSpPr>
          <p:nvPr>
            <p:ph type="subTitle" idx="4"/>
          </p:nvPr>
        </p:nvSpPr>
        <p:spPr>
          <a:xfrm>
            <a:off x="1325302" y="4162225"/>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5" hasCustomPrompt="1"/>
          </p:nvPr>
        </p:nvSpPr>
        <p:spPr>
          <a:xfrm>
            <a:off x="713225" y="1082775"/>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5"/>
          <p:cNvSpPr txBox="1">
            <a:spLocks noGrp="1"/>
          </p:cNvSpPr>
          <p:nvPr>
            <p:ph type="title" idx="6" hasCustomPrompt="1"/>
          </p:nvPr>
        </p:nvSpPr>
        <p:spPr>
          <a:xfrm>
            <a:off x="717926" y="2870155"/>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5"/>
          <p:cNvSpPr txBox="1">
            <a:spLocks noGrp="1"/>
          </p:cNvSpPr>
          <p:nvPr>
            <p:ph type="title" idx="7" hasCustomPrompt="1"/>
          </p:nvPr>
        </p:nvSpPr>
        <p:spPr>
          <a:xfrm>
            <a:off x="713235" y="1976464"/>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5"/>
          <p:cNvSpPr txBox="1">
            <a:spLocks noGrp="1"/>
          </p:cNvSpPr>
          <p:nvPr>
            <p:ph type="title" idx="8" hasCustomPrompt="1"/>
          </p:nvPr>
        </p:nvSpPr>
        <p:spPr>
          <a:xfrm>
            <a:off x="717932" y="3763850"/>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5"/>
          <p:cNvSpPr txBox="1">
            <a:spLocks noGrp="1"/>
          </p:cNvSpPr>
          <p:nvPr>
            <p:ph type="subTitle" idx="9"/>
          </p:nvPr>
        </p:nvSpPr>
        <p:spPr>
          <a:xfrm>
            <a:off x="1317925" y="1109725"/>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0" name="Google Shape;110;p15"/>
          <p:cNvSpPr txBox="1">
            <a:spLocks noGrp="1"/>
          </p:cNvSpPr>
          <p:nvPr>
            <p:ph type="subTitle" idx="13"/>
          </p:nvPr>
        </p:nvSpPr>
        <p:spPr>
          <a:xfrm>
            <a:off x="1317925" y="2003424"/>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1" name="Google Shape;111;p15"/>
          <p:cNvSpPr txBox="1">
            <a:spLocks noGrp="1"/>
          </p:cNvSpPr>
          <p:nvPr>
            <p:ph type="subTitle" idx="14"/>
          </p:nvPr>
        </p:nvSpPr>
        <p:spPr>
          <a:xfrm>
            <a:off x="1325302" y="2897123"/>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5"/>
          <p:cNvSpPr txBox="1">
            <a:spLocks noGrp="1"/>
          </p:cNvSpPr>
          <p:nvPr>
            <p:ph type="subTitle" idx="15"/>
          </p:nvPr>
        </p:nvSpPr>
        <p:spPr>
          <a:xfrm>
            <a:off x="1325302" y="3790822"/>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3" name="Google Shape;113;p15"/>
          <p:cNvGrpSpPr/>
          <p:nvPr/>
        </p:nvGrpSpPr>
        <p:grpSpPr>
          <a:xfrm>
            <a:off x="-1392501" y="-464787"/>
            <a:ext cx="10926377" cy="5968717"/>
            <a:chOff x="-1392501" y="-464787"/>
            <a:chExt cx="10926377" cy="5968717"/>
          </a:xfrm>
        </p:grpSpPr>
        <p:pic>
          <p:nvPicPr>
            <p:cNvPr id="114" name="Google Shape;114;p15"/>
            <p:cNvPicPr preferRelativeResize="0"/>
            <p:nvPr/>
          </p:nvPicPr>
          <p:blipFill>
            <a:blip r:embed="rId3">
              <a:alphaModFix/>
            </a:blip>
            <a:stretch>
              <a:fillRect/>
            </a:stretch>
          </p:blipFill>
          <p:spPr>
            <a:xfrm rot="4121178">
              <a:off x="-1225245" y="2926418"/>
              <a:ext cx="2503979" cy="2069936"/>
            </a:xfrm>
            <a:prstGeom prst="rect">
              <a:avLst/>
            </a:prstGeom>
            <a:noFill/>
            <a:ln>
              <a:noFill/>
            </a:ln>
          </p:spPr>
        </p:pic>
        <p:pic>
          <p:nvPicPr>
            <p:cNvPr id="115" name="Google Shape;115;p15"/>
            <p:cNvPicPr preferRelativeResize="0"/>
            <p:nvPr/>
          </p:nvPicPr>
          <p:blipFill>
            <a:blip r:embed="rId4">
              <a:alphaModFix/>
            </a:blip>
            <a:stretch>
              <a:fillRect/>
            </a:stretch>
          </p:blipFill>
          <p:spPr>
            <a:xfrm>
              <a:off x="7960625" y="-464787"/>
              <a:ext cx="1573251" cy="1546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ebo"/>
              <a:buNone/>
              <a:defRPr sz="2800" b="1">
                <a:solidFill>
                  <a:schemeClr val="dk1"/>
                </a:solidFill>
                <a:latin typeface="Heebo"/>
                <a:ea typeface="Heebo"/>
                <a:cs typeface="Heebo"/>
                <a:sym typeface="Heebo"/>
              </a:defRPr>
            </a:lvl1pPr>
            <a:lvl2pPr lvl="1"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2pPr>
            <a:lvl3pPr lvl="2"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3pPr>
            <a:lvl4pPr lvl="3"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4pPr>
            <a:lvl5pPr lvl="4"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5pPr>
            <a:lvl6pPr lvl="5"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6pPr>
            <a:lvl7pPr lvl="6"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7pPr>
            <a:lvl8pPr lvl="7"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8pPr>
            <a:lvl9pPr lvl="8"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8" r:id="rId8"/>
    <p:sldLayoutId id="2147483661" r:id="rId9"/>
    <p:sldLayoutId id="2147483662" r:id="rId10"/>
    <p:sldLayoutId id="2147483666"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webp"/><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gi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www.abc.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ctrTitle"/>
          </p:nvPr>
        </p:nvSpPr>
        <p:spPr>
          <a:xfrm>
            <a:off x="694661" y="1013637"/>
            <a:ext cx="5869172" cy="2021563"/>
          </a:xfrm>
          <a:prstGeom prst="rect">
            <a:avLst/>
          </a:prstGeom>
        </p:spPr>
        <p:txBody>
          <a:bodyPr spcFirstLastPara="1" wrap="square" lIns="91425" tIns="91425" rIns="91425" bIns="91425" anchor="b" anchorCtr="0">
            <a:noAutofit/>
          </a:bodyPr>
          <a:lstStyle/>
          <a:p>
            <a:r>
              <a:rPr lang="vi-VN" sz="4500" dirty="0">
                <a:latin typeface="+mj-lt"/>
              </a:rPr>
              <a:t>BÁO CÁO KHẢ THI </a:t>
            </a:r>
            <a:br>
              <a:rPr lang="vi-VN" sz="4500" dirty="0">
                <a:latin typeface="+mj-lt"/>
              </a:rPr>
            </a:br>
            <a:r>
              <a:rPr lang="vi-VN" sz="1400" i="1" dirty="0">
                <a:latin typeface="+mj-lt"/>
              </a:rPr>
              <a:t>Tên dự</a:t>
            </a:r>
            <a:r>
              <a:rPr lang="en-US" sz="1400" i="1" dirty="0">
                <a:latin typeface="+mj-lt"/>
              </a:rPr>
              <a:t> </a:t>
            </a:r>
            <a:r>
              <a:rPr lang="vi-VN" sz="1400" i="1" dirty="0">
                <a:latin typeface="+mj-lt"/>
              </a:rPr>
              <a:t>án:</a:t>
            </a:r>
            <a:r>
              <a:rPr lang="vi-VN" sz="1400" dirty="0">
                <a:latin typeface="+mj-lt"/>
              </a:rPr>
              <a:t> </a:t>
            </a:r>
            <a:br>
              <a:rPr lang="vi-VN" sz="1400" b="0" dirty="0">
                <a:latin typeface="+mj-lt"/>
              </a:rPr>
            </a:br>
            <a:r>
              <a:rPr lang="vi-VN" sz="1400" b="0" dirty="0">
                <a:latin typeface="+mj-lt"/>
              </a:rPr>
              <a:t> </a:t>
            </a:r>
            <a:r>
              <a:rPr lang="vi-VN" sz="1400" dirty="0">
                <a:latin typeface="+mj-lt"/>
              </a:rPr>
              <a:t>Xây dựng trang web đặt vé xem phim CineBooker</a:t>
            </a:r>
            <a:br>
              <a:rPr lang="vi-VN" sz="3600" dirty="0">
                <a:latin typeface="+mj-lt"/>
              </a:rPr>
            </a:br>
            <a:endParaRPr sz="2800" b="0" dirty="0">
              <a:latin typeface="+mj-lt"/>
            </a:endParaRPr>
          </a:p>
        </p:txBody>
      </p:sp>
      <p:sp>
        <p:nvSpPr>
          <p:cNvPr id="173" name="Google Shape;173;p25"/>
          <p:cNvSpPr txBox="1">
            <a:spLocks noGrp="1"/>
          </p:cNvSpPr>
          <p:nvPr>
            <p:ph type="subTitle" idx="1"/>
          </p:nvPr>
        </p:nvSpPr>
        <p:spPr>
          <a:xfrm>
            <a:off x="911149" y="3060891"/>
            <a:ext cx="5761114" cy="741600"/>
          </a:xfrm>
          <a:prstGeom prst="rect">
            <a:avLst/>
          </a:prstGeom>
        </p:spPr>
        <p:txBody>
          <a:bodyPr spcFirstLastPara="1" wrap="square" lIns="91425" tIns="91425" rIns="91425" bIns="91425" anchor="t" anchorCtr="0">
            <a:noAutofit/>
          </a:bodyPr>
          <a:lstStyle/>
          <a:p>
            <a:pPr marL="0" lvl="0" indent="0"/>
            <a:r>
              <a:rPr lang="vi-VN" b="1" i="1" dirty="0">
                <a:latin typeface="+mj-lt"/>
              </a:rPr>
              <a:t>Nhóm sinh viên thực hi</a:t>
            </a:r>
            <a:r>
              <a:rPr lang="en-US" b="1" i="1" dirty="0">
                <a:latin typeface="Times New Roman" panose="02020603050405020304" pitchFamily="18" charset="0"/>
                <a:cs typeface="Times New Roman" panose="02020603050405020304" pitchFamily="18" charset="0"/>
              </a:rPr>
              <a:t>ệ</a:t>
            </a:r>
            <a:r>
              <a:rPr lang="vi-VN" b="1" i="1" dirty="0">
                <a:latin typeface="+mj-lt"/>
              </a:rPr>
              <a:t>n: </a:t>
            </a:r>
            <a:r>
              <a:rPr lang="vi-VN" b="1" dirty="0">
                <a:latin typeface="+mj-lt"/>
              </a:rPr>
              <a:t> </a:t>
            </a:r>
            <a:r>
              <a:rPr lang="en-US" b="1" dirty="0">
                <a:latin typeface="+mj-lt"/>
              </a:rPr>
              <a:t>	</a:t>
            </a:r>
            <a:r>
              <a:rPr lang="en-US" b="1" dirty="0">
                <a:latin typeface="Times New Roman" panose="02020603050405020304" pitchFamily="18" charset="0"/>
                <a:cs typeface="Times New Roman" panose="02020603050405020304" pitchFamily="18" charset="0"/>
              </a:rPr>
              <a:t>Trần Nguyễn Thanh </a:t>
            </a:r>
            <a:r>
              <a:rPr lang="en-US" b="1" dirty="0" err="1">
                <a:latin typeface="Times New Roman" panose="02020603050405020304" pitchFamily="18" charset="0"/>
                <a:cs typeface="Times New Roman" panose="02020603050405020304" pitchFamily="18" charset="0"/>
              </a:rPr>
              <a:t>Dương</a:t>
            </a:r>
            <a:br>
              <a:rPr lang="en-US" b="1" dirty="0">
                <a:latin typeface="+mj-lt"/>
              </a:rPr>
            </a:br>
            <a:r>
              <a:rPr lang="en-US" b="1" dirty="0">
                <a:latin typeface="+mj-lt"/>
              </a:rPr>
              <a:t>			</a:t>
            </a:r>
            <a:r>
              <a:rPr lang="vi-VN" b="1" dirty="0">
                <a:latin typeface="+mj-lt"/>
              </a:rPr>
              <a:t>Đặng Ngọc Dũng</a:t>
            </a:r>
            <a:br>
              <a:rPr lang="vi-VN" b="1" dirty="0">
                <a:latin typeface="+mj-lt"/>
              </a:rPr>
            </a:br>
            <a:r>
              <a:rPr lang="vi-VN" b="1" dirty="0">
                <a:latin typeface="+mj-lt"/>
              </a:rPr>
              <a:t>			Nguyễn Vũ Khanh</a:t>
            </a:r>
            <a:br>
              <a:rPr lang="vi-VN" b="1" dirty="0">
                <a:latin typeface="+mj-lt"/>
              </a:rPr>
            </a:br>
            <a:r>
              <a:rPr lang="vi-VN" b="1" dirty="0">
                <a:latin typeface="+mj-lt"/>
              </a:rPr>
              <a:t>			Trần Phước Lộc</a:t>
            </a:r>
            <a:br>
              <a:rPr lang="vi-VN" b="1" dirty="0">
                <a:latin typeface="+mj-lt"/>
              </a:rPr>
            </a:br>
            <a:r>
              <a:rPr lang="vi-VN" b="1" dirty="0">
                <a:latin typeface="+mj-lt"/>
              </a:rPr>
              <a:t>			Lê Đức Thiện</a:t>
            </a:r>
            <a:br>
              <a:rPr lang="vi-VN" b="1" dirty="0">
                <a:latin typeface="+mj-lt"/>
              </a:rPr>
            </a:br>
            <a:r>
              <a:rPr lang="vi-VN" b="1" dirty="0">
                <a:latin typeface="+mj-lt"/>
              </a:rPr>
              <a:t>			Lê Minh Toàn</a:t>
            </a:r>
            <a:endParaRPr dirty="0">
              <a:latin typeface="+mj-lt"/>
            </a:endParaRPr>
          </a:p>
        </p:txBody>
      </p:sp>
      <p:cxnSp>
        <p:nvCxnSpPr>
          <p:cNvPr id="174" name="Google Shape;174;p25"/>
          <p:cNvCxnSpPr/>
          <p:nvPr/>
        </p:nvCxnSpPr>
        <p:spPr>
          <a:xfrm>
            <a:off x="984310" y="2946304"/>
            <a:ext cx="4923600" cy="0"/>
          </a:xfrm>
          <a:prstGeom prst="straightConnector1">
            <a:avLst/>
          </a:prstGeom>
          <a:noFill/>
          <a:ln w="28575" cap="flat" cmpd="sng">
            <a:solidFill>
              <a:schemeClr val="dk2"/>
            </a:solidFill>
            <a:prstDash val="solid"/>
            <a:round/>
            <a:headEnd type="none" w="med" len="med"/>
            <a:tailEnd type="none" w="med" len="med"/>
          </a:ln>
        </p:spPr>
      </p:cxnSp>
      <p:grpSp>
        <p:nvGrpSpPr>
          <p:cNvPr id="175" name="Google Shape;175;p25"/>
          <p:cNvGrpSpPr/>
          <p:nvPr/>
        </p:nvGrpSpPr>
        <p:grpSpPr>
          <a:xfrm>
            <a:off x="5752990" y="-762924"/>
            <a:ext cx="3904916" cy="6836500"/>
            <a:chOff x="5752990" y="-762924"/>
            <a:chExt cx="3904916" cy="6836500"/>
          </a:xfrm>
        </p:grpSpPr>
        <p:pic>
          <p:nvPicPr>
            <p:cNvPr id="176" name="Google Shape;176;p25"/>
            <p:cNvPicPr preferRelativeResize="0"/>
            <p:nvPr/>
          </p:nvPicPr>
          <p:blipFill>
            <a:blip r:embed="rId3">
              <a:alphaModFix/>
            </a:blip>
            <a:stretch>
              <a:fillRect/>
            </a:stretch>
          </p:blipFill>
          <p:spPr>
            <a:xfrm>
              <a:off x="5752990" y="-762924"/>
              <a:ext cx="3904916" cy="2200323"/>
            </a:xfrm>
            <a:prstGeom prst="rect">
              <a:avLst/>
            </a:prstGeom>
            <a:noFill/>
            <a:ln>
              <a:noFill/>
            </a:ln>
          </p:spPr>
        </p:pic>
        <p:pic>
          <p:nvPicPr>
            <p:cNvPr id="177" name="Google Shape;177;p25"/>
            <p:cNvPicPr preferRelativeResize="0"/>
            <p:nvPr/>
          </p:nvPicPr>
          <p:blipFill>
            <a:blip r:embed="rId4">
              <a:alphaModFix/>
            </a:blip>
            <a:stretch>
              <a:fillRect/>
            </a:stretch>
          </p:blipFill>
          <p:spPr>
            <a:xfrm>
              <a:off x="6731050" y="766050"/>
              <a:ext cx="2356402" cy="2943625"/>
            </a:xfrm>
            <a:prstGeom prst="rect">
              <a:avLst/>
            </a:prstGeom>
            <a:noFill/>
            <a:ln>
              <a:noFill/>
            </a:ln>
          </p:spPr>
        </p:pic>
        <p:pic>
          <p:nvPicPr>
            <p:cNvPr id="178" name="Google Shape;178;p25"/>
            <p:cNvPicPr preferRelativeResize="0"/>
            <p:nvPr/>
          </p:nvPicPr>
          <p:blipFill>
            <a:blip r:embed="rId5">
              <a:alphaModFix/>
            </a:blip>
            <a:stretch>
              <a:fillRect/>
            </a:stretch>
          </p:blipFill>
          <p:spPr>
            <a:xfrm>
              <a:off x="6005682" y="3873251"/>
              <a:ext cx="2552083" cy="2200325"/>
            </a:xfrm>
            <a:prstGeom prst="rect">
              <a:avLst/>
            </a:prstGeom>
            <a:noFill/>
            <a:ln>
              <a:noFill/>
            </a:ln>
          </p:spPr>
        </p:pic>
        <p:pic>
          <p:nvPicPr>
            <p:cNvPr id="179" name="Google Shape;179;p25"/>
            <p:cNvPicPr preferRelativeResize="0"/>
            <p:nvPr/>
          </p:nvPicPr>
          <p:blipFill>
            <a:blip r:embed="rId6">
              <a:alphaModFix/>
            </a:blip>
            <a:stretch>
              <a:fillRect/>
            </a:stretch>
          </p:blipFill>
          <p:spPr>
            <a:xfrm>
              <a:off x="7937850" y="2817638"/>
              <a:ext cx="1573251" cy="154642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vi-VN" dirty="0">
                <a:latin typeface="+mj-lt"/>
              </a:rPr>
              <a:t>Phạm vi dự án</a:t>
            </a:r>
            <a:endParaRPr dirty="0">
              <a:latin typeface="+mj-lt"/>
            </a:endParaRPr>
          </a:p>
        </p:txBody>
      </p:sp>
      <p:sp>
        <p:nvSpPr>
          <p:cNvPr id="240" name="Google Shape;240;p31"/>
          <p:cNvSpPr txBox="1">
            <a:spLocks noGrp="1"/>
          </p:cNvSpPr>
          <p:nvPr>
            <p:ph type="subTitle" idx="1"/>
          </p:nvPr>
        </p:nvSpPr>
        <p:spPr>
          <a:xfrm>
            <a:off x="1563734" y="1858543"/>
            <a:ext cx="2533500" cy="810000"/>
          </a:xfrm>
          <a:prstGeom prst="rect">
            <a:avLst/>
          </a:prstGeom>
        </p:spPr>
        <p:txBody>
          <a:bodyPr spcFirstLastPara="1" wrap="square" lIns="91425" tIns="91425" rIns="91425" bIns="91425" anchor="t" anchorCtr="0">
            <a:noAutofit/>
          </a:bodyPr>
          <a:lstStyle/>
          <a:p>
            <a:pPr marL="0" lvl="0" indent="0"/>
            <a:r>
              <a:rPr lang="en-US" dirty="0" err="1">
                <a:solidFill>
                  <a:schemeClr val="tx1"/>
                </a:solidFill>
                <a:latin typeface="Times New Roman" panose="02020603050405020304" pitchFamily="18" charset="0"/>
                <a:cs typeface="Times New Roman" panose="02020603050405020304" pitchFamily="18" charset="0"/>
              </a:rPr>
              <a:t>Kiểm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lịch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đặt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vé</a:t>
            </a:r>
            <a:r>
              <a:rPr lang="en-US" dirty="0">
                <a:solidFill>
                  <a:schemeClr val="tx1"/>
                </a:solidFill>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theo</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dõi</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và</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quản</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lý</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các</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giao</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dịch</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vé</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đã</a:t>
            </a:r>
            <a:r>
              <a:rPr lang="en-US" b="0" i="0" u="none" strike="noStrike" dirty="0">
                <a:solidFill>
                  <a:schemeClr val="tx1"/>
                </a:solidFill>
                <a:effectLst/>
                <a:latin typeface="Times New Roman" panose="02020603050405020304" pitchFamily="18" charset="0"/>
                <a:cs typeface="Times New Roman" panose="02020603050405020304" pitchFamily="18" charset="0"/>
              </a:rPr>
              <a:t>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đặt</a:t>
            </a:r>
            <a:endParaRPr dirty="0">
              <a:solidFill>
                <a:schemeClr val="tx1"/>
              </a:solidFill>
              <a:latin typeface="Times New Roman" panose="02020603050405020304" pitchFamily="18" charset="0"/>
              <a:cs typeface="Times New Roman" panose="02020603050405020304" pitchFamily="18" charset="0"/>
            </a:endParaRPr>
          </a:p>
        </p:txBody>
      </p:sp>
      <p:sp>
        <p:nvSpPr>
          <p:cNvPr id="241" name="Google Shape;241;p31"/>
          <p:cNvSpPr txBox="1">
            <a:spLocks noGrp="1"/>
          </p:cNvSpPr>
          <p:nvPr>
            <p:ph type="subTitle" idx="3"/>
          </p:nvPr>
        </p:nvSpPr>
        <p:spPr>
          <a:xfrm>
            <a:off x="1562475" y="3722794"/>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Tạo các chương trình khuyến mãi theo sự kiện hoặc theo mùa.</a:t>
            </a:r>
            <a:endParaRPr dirty="0">
              <a:latin typeface="+mj-lt"/>
            </a:endParaRPr>
          </a:p>
        </p:txBody>
      </p:sp>
      <p:sp>
        <p:nvSpPr>
          <p:cNvPr id="242" name="Google Shape;242;p31"/>
          <p:cNvSpPr txBox="1">
            <a:spLocks noGrp="1"/>
          </p:cNvSpPr>
          <p:nvPr>
            <p:ph type="subTitle" idx="4"/>
          </p:nvPr>
        </p:nvSpPr>
        <p:spPr>
          <a:xfrm>
            <a:off x="4270264" y="1859443"/>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Hỗ trợ người dùng qua nhiều kênh khác nhau như email, điện thoại,...</a:t>
            </a:r>
            <a:endParaRPr dirty="0">
              <a:latin typeface="+mj-lt"/>
            </a:endParaRPr>
          </a:p>
        </p:txBody>
      </p:sp>
      <p:sp>
        <p:nvSpPr>
          <p:cNvPr id="243" name="Google Shape;243;p31"/>
          <p:cNvSpPr txBox="1">
            <a:spLocks noGrp="1"/>
          </p:cNvSpPr>
          <p:nvPr>
            <p:ph type="subTitle" idx="6"/>
          </p:nvPr>
        </p:nvSpPr>
        <p:spPr>
          <a:xfrm>
            <a:off x="4280165" y="3692302"/>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Theo dõi và quản lý hiệu suất website, bao gồm tốc độ tải trang, xử lý các lỗi phát sinh.</a:t>
            </a:r>
            <a:endParaRPr dirty="0">
              <a:latin typeface="+mj-lt"/>
            </a:endParaRPr>
          </a:p>
        </p:txBody>
      </p:sp>
      <p:sp>
        <p:nvSpPr>
          <p:cNvPr id="244" name="Google Shape;244;p31"/>
          <p:cNvSpPr txBox="1">
            <a:spLocks noGrp="1"/>
          </p:cNvSpPr>
          <p:nvPr>
            <p:ph type="subTitle" idx="7"/>
          </p:nvPr>
        </p:nvSpPr>
        <p:spPr>
          <a:xfrm>
            <a:off x="1562696" y="1070512"/>
            <a:ext cx="2531100" cy="810000"/>
          </a:xfrm>
          <a:prstGeom prst="rect">
            <a:avLst/>
          </a:prstGeom>
        </p:spPr>
        <p:txBody>
          <a:bodyPr spcFirstLastPara="1" wrap="square" lIns="91425" tIns="91425" rIns="91425" bIns="91425" anchor="b" anchorCtr="0">
            <a:noAutofit/>
          </a:bodyPr>
          <a:lstStyle/>
          <a:p>
            <a:pPr marL="0" lvl="0" indent="0"/>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endParaRPr lang="en-US" dirty="0">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1562475" y="3053565"/>
            <a:ext cx="2539234" cy="603017"/>
          </a:xfrm>
          <a:prstGeom prst="rect">
            <a:avLst/>
          </a:prstGeom>
        </p:spPr>
        <p:txBody>
          <a:bodyPr spcFirstLastPara="1" wrap="square" lIns="91425" tIns="91425" rIns="91425" bIns="91425" anchor="b" anchorCtr="0">
            <a:noAutofit/>
          </a:bodyPr>
          <a:lstStyle/>
          <a:p>
            <a:pPr marL="0" lvl="0" indent="0"/>
            <a:r>
              <a:rPr lang="vi-VN" dirty="0">
                <a:latin typeface="+mj-lt"/>
              </a:rPr>
              <a:t>Chương trình khuyến mãi</a:t>
            </a:r>
            <a:endParaRPr dirty="0">
              <a:latin typeface="+mj-lt"/>
            </a:endParaRPr>
          </a:p>
        </p:txBody>
      </p:sp>
      <p:sp>
        <p:nvSpPr>
          <p:cNvPr id="248" name="Google Shape;248;p31"/>
          <p:cNvSpPr txBox="1">
            <a:spLocks noGrp="1"/>
          </p:cNvSpPr>
          <p:nvPr>
            <p:ph type="subTitle" idx="14"/>
          </p:nvPr>
        </p:nvSpPr>
        <p:spPr>
          <a:xfrm>
            <a:off x="4271523" y="1533813"/>
            <a:ext cx="2725396" cy="366488"/>
          </a:xfrm>
          <a:prstGeom prst="rect">
            <a:avLst/>
          </a:prstGeom>
        </p:spPr>
        <p:txBody>
          <a:bodyPr spcFirstLastPara="1" wrap="square" lIns="91425" tIns="91425" rIns="91425" bIns="91425" anchor="b" anchorCtr="0">
            <a:noAutofit/>
          </a:bodyPr>
          <a:lstStyle/>
          <a:p>
            <a:pPr marL="0" lvl="0" indent="0"/>
            <a:r>
              <a:rPr lang="en-US" i="0" u="none" strike="noStrike" dirty="0" err="1">
                <a:solidFill>
                  <a:schemeClr val="tx1"/>
                </a:solidFill>
                <a:effectLst/>
                <a:latin typeface="Times New Roman" panose="02020603050405020304" pitchFamily="18" charset="0"/>
              </a:rPr>
              <a:t>Báo</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cáo</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và</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phân</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tích</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dữ</a:t>
            </a:r>
            <a:r>
              <a:rPr lang="en-US" i="0" u="none" strike="noStrike" dirty="0">
                <a:solidFill>
                  <a:schemeClr val="tx1"/>
                </a:solidFill>
                <a:effectLst/>
                <a:latin typeface="Times New Roman" panose="02020603050405020304" pitchFamily="18" charset="0"/>
              </a:rPr>
              <a:t> </a:t>
            </a:r>
            <a:r>
              <a:rPr lang="en-US" i="0" u="none" strike="noStrike" dirty="0" err="1">
                <a:solidFill>
                  <a:schemeClr val="tx1"/>
                </a:solidFill>
                <a:effectLst/>
                <a:latin typeface="Times New Roman" panose="02020603050405020304" pitchFamily="18" charset="0"/>
              </a:rPr>
              <a:t>liệu</a:t>
            </a:r>
            <a:endParaRPr dirty="0">
              <a:solidFill>
                <a:schemeClr val="tx1"/>
              </a:solidFill>
              <a:latin typeface="+mj-lt"/>
            </a:endParaRPr>
          </a:p>
        </p:txBody>
      </p:sp>
      <p:sp>
        <p:nvSpPr>
          <p:cNvPr id="249" name="Google Shape;249;p31"/>
          <p:cNvSpPr txBox="1">
            <a:spLocks noGrp="1"/>
          </p:cNvSpPr>
          <p:nvPr>
            <p:ph type="subTitle" idx="15"/>
          </p:nvPr>
        </p:nvSpPr>
        <p:spPr>
          <a:xfrm>
            <a:off x="4270240" y="3234985"/>
            <a:ext cx="2831539" cy="421597"/>
          </a:xfrm>
          <a:prstGeom prst="rect">
            <a:avLst/>
          </a:prstGeom>
        </p:spPr>
        <p:txBody>
          <a:bodyPr spcFirstLastPara="1" wrap="square" lIns="91425" tIns="91425" rIns="91425" bIns="91425" anchor="b" anchorCtr="0">
            <a:noAutofit/>
          </a:bodyPr>
          <a:lstStyle/>
          <a:p>
            <a:pPr marL="0" lvl="0" indent="0"/>
            <a:r>
              <a:rPr lang="vi-VN" dirty="0">
                <a:latin typeface="+mj-lt"/>
              </a:rPr>
              <a:t>Quản lý và bảo trì hệ thống</a:t>
            </a:r>
            <a:endParaRPr dirty="0">
              <a:latin typeface="+mj-lt"/>
            </a:endParaRPr>
          </a:p>
        </p:txBody>
      </p:sp>
      <p:pic>
        <p:nvPicPr>
          <p:cNvPr id="10242" name="Picture 2">
            <a:extLst>
              <a:ext uri="{FF2B5EF4-FFF2-40B4-BE49-F238E27FC236}">
                <a16:creationId xmlns:a16="http://schemas.microsoft.com/office/drawing/2014/main" id="{D928F6B0-EC6A-8F45-CF5C-6E973D68E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309" y="24301"/>
            <a:ext cx="2137897" cy="11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231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wheel(1)">
                                      <p:cBhvr>
                                        <p:cTn id="7" dur="500"/>
                                        <p:tgtEl>
                                          <p:spTgt spid="244">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0">
                                            <p:txEl>
                                              <p:pRg st="0" end="0"/>
                                            </p:txEl>
                                          </p:spTgt>
                                        </p:tgtEl>
                                        <p:attrNameLst>
                                          <p:attrName>style.visibility</p:attrName>
                                        </p:attrNameLst>
                                      </p:cBhvr>
                                      <p:to>
                                        <p:strVal val="visible"/>
                                      </p:to>
                                    </p:set>
                                    <p:animEffect transition="in" filter="wheel(1)">
                                      <p:cBhvr>
                                        <p:cTn id="10" dur="500"/>
                                        <p:tgtEl>
                                          <p:spTgt spid="24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48">
                                            <p:txEl>
                                              <p:pRg st="0" end="0"/>
                                            </p:txEl>
                                          </p:spTgt>
                                        </p:tgtEl>
                                        <p:attrNameLst>
                                          <p:attrName>style.visibility</p:attrName>
                                        </p:attrNameLst>
                                      </p:cBhvr>
                                      <p:to>
                                        <p:strVal val="visible"/>
                                      </p:to>
                                    </p:set>
                                    <p:animEffect transition="in" filter="wheel(1)">
                                      <p:cBhvr>
                                        <p:cTn id="15" dur="500"/>
                                        <p:tgtEl>
                                          <p:spTgt spid="248">
                                            <p:txEl>
                                              <p:pRg st="0" end="0"/>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42">
                                            <p:txEl>
                                              <p:pRg st="0" end="0"/>
                                            </p:txEl>
                                          </p:spTgt>
                                        </p:tgtEl>
                                        <p:attrNameLst>
                                          <p:attrName>style.visibility</p:attrName>
                                        </p:attrNameLst>
                                      </p:cBhvr>
                                      <p:to>
                                        <p:strVal val="visible"/>
                                      </p:to>
                                    </p:set>
                                    <p:animEffect transition="in" filter="wheel(1)">
                                      <p:cBhvr>
                                        <p:cTn id="18" dur="500"/>
                                        <p:tgtEl>
                                          <p:spTgt spid="24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47">
                                            <p:txEl>
                                              <p:pRg st="0" end="0"/>
                                            </p:txEl>
                                          </p:spTgt>
                                        </p:tgtEl>
                                        <p:attrNameLst>
                                          <p:attrName>style.visibility</p:attrName>
                                        </p:attrNameLst>
                                      </p:cBhvr>
                                      <p:to>
                                        <p:strVal val="visible"/>
                                      </p:to>
                                    </p:set>
                                    <p:animEffect transition="in" filter="wheel(1)">
                                      <p:cBhvr>
                                        <p:cTn id="23" dur="500"/>
                                        <p:tgtEl>
                                          <p:spTgt spid="247">
                                            <p:txEl>
                                              <p:pRg st="0" end="0"/>
                                            </p:tx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241">
                                            <p:txEl>
                                              <p:pRg st="0" end="0"/>
                                            </p:txEl>
                                          </p:spTgt>
                                        </p:tgtEl>
                                        <p:attrNameLst>
                                          <p:attrName>style.visibility</p:attrName>
                                        </p:attrNameLst>
                                      </p:cBhvr>
                                      <p:to>
                                        <p:strVal val="visible"/>
                                      </p:to>
                                    </p:set>
                                    <p:animEffect transition="in" filter="wheel(1)">
                                      <p:cBhvr>
                                        <p:cTn id="26" dur="500"/>
                                        <p:tgtEl>
                                          <p:spTgt spid="24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49">
                                            <p:txEl>
                                              <p:pRg st="0" end="0"/>
                                            </p:txEl>
                                          </p:spTgt>
                                        </p:tgtEl>
                                        <p:attrNameLst>
                                          <p:attrName>style.visibility</p:attrName>
                                        </p:attrNameLst>
                                      </p:cBhvr>
                                      <p:to>
                                        <p:strVal val="visible"/>
                                      </p:to>
                                    </p:set>
                                    <p:animEffect transition="in" filter="wheel(1)">
                                      <p:cBhvr>
                                        <p:cTn id="31" dur="500"/>
                                        <p:tgtEl>
                                          <p:spTgt spid="249">
                                            <p:txEl>
                                              <p:pRg st="0" end="0"/>
                                            </p:txEl>
                                          </p:spTgt>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3">
                                            <p:txEl>
                                              <p:pRg st="0" end="0"/>
                                            </p:txEl>
                                          </p:spTgt>
                                        </p:tgtEl>
                                        <p:attrNameLst>
                                          <p:attrName>style.visibility</p:attrName>
                                        </p:attrNameLst>
                                      </p:cBhvr>
                                      <p:to>
                                        <p:strVal val="visible"/>
                                      </p:to>
                                    </p:set>
                                    <p:animEffect transition="in" filter="wheel(1)">
                                      <p:cBhvr>
                                        <p:cTn id="34" dur="500"/>
                                        <p:tgtEl>
                                          <p:spTgt spid="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p:bldP spid="241" grpId="0" build="p"/>
      <p:bldP spid="242" grpId="0" build="p"/>
      <p:bldP spid="243" grpId="0" build="p"/>
      <p:bldP spid="244" grpId="0" build="p"/>
      <p:bldP spid="247" grpId="0" build="p"/>
      <p:bldP spid="248" grpId="0" build="p"/>
      <p:bldP spid="24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latin typeface="+mj-lt"/>
              </a:rPr>
              <a:t>Các</a:t>
            </a:r>
            <a:r>
              <a:rPr lang="en-US" dirty="0">
                <a:latin typeface="+mj-lt"/>
              </a:rPr>
              <a:t> </a:t>
            </a:r>
            <a:r>
              <a:rPr lang="en-US" dirty="0" err="1">
                <a:latin typeface="+mj-lt"/>
              </a:rPr>
              <a:t>bên</a:t>
            </a:r>
            <a:r>
              <a:rPr lang="en-US" dirty="0">
                <a:latin typeface="+mj-lt"/>
              </a:rPr>
              <a:t> </a:t>
            </a:r>
            <a:r>
              <a:rPr lang="en-US" dirty="0" err="1">
                <a:latin typeface="+mj-lt"/>
              </a:rPr>
              <a:t>liên</a:t>
            </a:r>
            <a:r>
              <a:rPr lang="en-US" dirty="0">
                <a:latin typeface="+mj-lt"/>
              </a:rPr>
              <a:t> </a:t>
            </a:r>
            <a:r>
              <a:rPr lang="en-US" dirty="0" err="1">
                <a:latin typeface="+mj-lt"/>
              </a:rPr>
              <a:t>quan</a:t>
            </a:r>
            <a:endParaRPr dirty="0">
              <a:latin typeface="+mj-lt"/>
            </a:endParaRPr>
          </a:p>
        </p:txBody>
      </p:sp>
      <p:sp>
        <p:nvSpPr>
          <p:cNvPr id="244" name="Google Shape;244;p31"/>
          <p:cNvSpPr txBox="1">
            <a:spLocks noGrp="1"/>
          </p:cNvSpPr>
          <p:nvPr>
            <p:ph type="subTitle" idx="7"/>
          </p:nvPr>
        </p:nvSpPr>
        <p:spPr>
          <a:xfrm>
            <a:off x="838257" y="1575665"/>
            <a:ext cx="1640624"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1) </a:t>
            </a:r>
            <a:r>
              <a:rPr lang="vi-VN" b="1" i="0" u="none" strike="noStrike" dirty="0">
                <a:solidFill>
                  <a:schemeClr val="tx1"/>
                </a:solidFill>
                <a:effectLst/>
                <a:latin typeface="Times New Roman" panose="02020603050405020304" pitchFamily="18" charset="0"/>
              </a:rPr>
              <a:t>Chủ đầu tư</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838257" y="2692189"/>
            <a:ext cx="1952250"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3) </a:t>
            </a:r>
            <a:r>
              <a:rPr lang="vi-VN" b="1" i="0" u="none" strike="noStrike" dirty="0">
                <a:solidFill>
                  <a:schemeClr val="tx1"/>
                </a:solidFill>
                <a:effectLst/>
                <a:latin typeface="Times New Roman" panose="02020603050405020304" pitchFamily="18" charset="0"/>
              </a:rPr>
              <a:t>Người dùng cuối</a:t>
            </a:r>
            <a:endParaRPr dirty="0">
              <a:solidFill>
                <a:schemeClr val="tx1"/>
              </a:solidFill>
              <a:latin typeface="+mj-lt"/>
            </a:endParaRPr>
          </a:p>
        </p:txBody>
      </p:sp>
      <p:sp>
        <p:nvSpPr>
          <p:cNvPr id="248" name="Google Shape;248;p31"/>
          <p:cNvSpPr txBox="1">
            <a:spLocks noGrp="1"/>
          </p:cNvSpPr>
          <p:nvPr>
            <p:ph type="subTitle" idx="14"/>
          </p:nvPr>
        </p:nvSpPr>
        <p:spPr>
          <a:xfrm>
            <a:off x="838257" y="2258175"/>
            <a:ext cx="2007833" cy="366488"/>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2) </a:t>
            </a:r>
            <a:r>
              <a:rPr lang="vi-VN" b="1" i="0" u="none" strike="noStrike" dirty="0">
                <a:solidFill>
                  <a:schemeClr val="tx1"/>
                </a:solidFill>
                <a:effectLst/>
                <a:latin typeface="Times New Roman" panose="02020603050405020304" pitchFamily="18" charset="0"/>
              </a:rPr>
              <a:t>Đơn vị triển khai</a:t>
            </a:r>
            <a:endParaRPr dirty="0">
              <a:solidFill>
                <a:schemeClr val="tx1"/>
              </a:solidFill>
              <a:latin typeface="+mj-lt"/>
            </a:endParaRPr>
          </a:p>
        </p:txBody>
      </p:sp>
      <p:sp>
        <p:nvSpPr>
          <p:cNvPr id="249" name="Google Shape;249;p31"/>
          <p:cNvSpPr txBox="1">
            <a:spLocks noGrp="1"/>
          </p:cNvSpPr>
          <p:nvPr>
            <p:ph type="subTitle" idx="15"/>
          </p:nvPr>
        </p:nvSpPr>
        <p:spPr>
          <a:xfrm>
            <a:off x="838257" y="3237480"/>
            <a:ext cx="2337729" cy="421597"/>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4) </a:t>
            </a:r>
            <a:r>
              <a:rPr lang="vi-VN" b="1" i="0" u="none" strike="noStrike" dirty="0">
                <a:solidFill>
                  <a:schemeClr val="tx1"/>
                </a:solidFill>
                <a:effectLst/>
                <a:latin typeface="Times New Roman" panose="02020603050405020304" pitchFamily="18" charset="0"/>
              </a:rPr>
              <a:t>Người quản lý nội bộ</a:t>
            </a:r>
            <a:endParaRPr dirty="0">
              <a:solidFill>
                <a:schemeClr val="tx1"/>
              </a:solidFill>
              <a:latin typeface="+mj-lt"/>
            </a:endParaRPr>
          </a:p>
        </p:txBody>
      </p:sp>
      <p:sp>
        <p:nvSpPr>
          <p:cNvPr id="10" name="Google Shape;249;p31">
            <a:extLst>
              <a:ext uri="{FF2B5EF4-FFF2-40B4-BE49-F238E27FC236}">
                <a16:creationId xmlns:a16="http://schemas.microsoft.com/office/drawing/2014/main" id="{04BE611B-4D24-BB3D-34F3-95849B314F1F}"/>
              </a:ext>
            </a:extLst>
          </p:cNvPr>
          <p:cNvSpPr txBox="1">
            <a:spLocks/>
          </p:cNvSpPr>
          <p:nvPr/>
        </p:nvSpPr>
        <p:spPr>
          <a:xfrm>
            <a:off x="838256" y="3742111"/>
            <a:ext cx="3540863"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5</a:t>
            </a:r>
            <a:r>
              <a:rPr lang="vi-VN" dirty="0">
                <a:solidFill>
                  <a:schemeClr val="tx1"/>
                </a:solidFill>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Nhà</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cung</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cấp</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dịch</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vụ</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thanh</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toán</a:t>
            </a:r>
            <a:endParaRPr lang="vi-VN" dirty="0">
              <a:solidFill>
                <a:schemeClr val="tx1"/>
              </a:solidFill>
              <a:latin typeface="+mj-lt"/>
            </a:endParaRPr>
          </a:p>
        </p:txBody>
      </p:sp>
      <p:sp>
        <p:nvSpPr>
          <p:cNvPr id="11" name="Google Shape;249;p31">
            <a:extLst>
              <a:ext uri="{FF2B5EF4-FFF2-40B4-BE49-F238E27FC236}">
                <a16:creationId xmlns:a16="http://schemas.microsoft.com/office/drawing/2014/main" id="{6E8FB99C-F14D-F6C3-D392-FD7B82AF6B8D}"/>
              </a:ext>
            </a:extLst>
          </p:cNvPr>
          <p:cNvSpPr txBox="1">
            <a:spLocks/>
          </p:cNvSpPr>
          <p:nvPr/>
        </p:nvSpPr>
        <p:spPr>
          <a:xfrm>
            <a:off x="4224394" y="3276382"/>
            <a:ext cx="3095898"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9</a:t>
            </a:r>
            <a:r>
              <a:rPr lang="vi-VN" dirty="0">
                <a:solidFill>
                  <a:schemeClr val="tx1"/>
                </a:solidFill>
                <a:latin typeface="Times New Roman" panose="02020603050405020304" pitchFamily="18" charset="0"/>
              </a:rPr>
              <a:t>) </a:t>
            </a:r>
            <a:r>
              <a:rPr lang="vi-VN" b="1" i="0" u="none" strike="noStrike" dirty="0">
                <a:solidFill>
                  <a:schemeClr val="tx1"/>
                </a:solidFill>
                <a:effectLst/>
                <a:latin typeface="Times New Roman" panose="02020603050405020304" pitchFamily="18" charset="0"/>
              </a:rPr>
              <a:t>Người đại diện pháp luật</a:t>
            </a:r>
            <a:endParaRPr lang="vi-VN" dirty="0">
              <a:solidFill>
                <a:schemeClr val="tx1"/>
              </a:solidFill>
              <a:latin typeface="+mj-lt"/>
            </a:endParaRPr>
          </a:p>
        </p:txBody>
      </p:sp>
      <p:sp>
        <p:nvSpPr>
          <p:cNvPr id="12" name="Google Shape;249;p31">
            <a:extLst>
              <a:ext uri="{FF2B5EF4-FFF2-40B4-BE49-F238E27FC236}">
                <a16:creationId xmlns:a16="http://schemas.microsoft.com/office/drawing/2014/main" id="{461FA1A0-6C76-96CC-FB1A-73DFC691DC56}"/>
              </a:ext>
            </a:extLst>
          </p:cNvPr>
          <p:cNvSpPr txBox="1">
            <a:spLocks/>
          </p:cNvSpPr>
          <p:nvPr/>
        </p:nvSpPr>
        <p:spPr>
          <a:xfrm>
            <a:off x="4224394" y="1613643"/>
            <a:ext cx="3492375"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6</a:t>
            </a:r>
            <a:r>
              <a:rPr lang="vi-VN" dirty="0">
                <a:solidFill>
                  <a:schemeClr val="tx1"/>
                </a:solidFill>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Nhà</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sản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xuất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phim</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và</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rạp</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chiếu</a:t>
            </a:r>
            <a:endParaRPr lang="vi-VN" dirty="0">
              <a:solidFill>
                <a:schemeClr val="tx1"/>
              </a:solidFill>
              <a:latin typeface="+mj-lt"/>
            </a:endParaRPr>
          </a:p>
        </p:txBody>
      </p:sp>
      <p:sp>
        <p:nvSpPr>
          <p:cNvPr id="13" name="Google Shape;249;p31">
            <a:extLst>
              <a:ext uri="{FF2B5EF4-FFF2-40B4-BE49-F238E27FC236}">
                <a16:creationId xmlns:a16="http://schemas.microsoft.com/office/drawing/2014/main" id="{6D24F43A-C8D7-B4B2-8D7B-EB7B05F591EE}"/>
              </a:ext>
            </a:extLst>
          </p:cNvPr>
          <p:cNvSpPr txBox="1">
            <a:spLocks/>
          </p:cNvSpPr>
          <p:nvPr/>
        </p:nvSpPr>
        <p:spPr>
          <a:xfrm>
            <a:off x="4224394" y="2731091"/>
            <a:ext cx="3160521"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8</a:t>
            </a:r>
            <a:r>
              <a:rPr lang="vi-VN" dirty="0">
                <a:solidFill>
                  <a:schemeClr val="tx1"/>
                </a:solidFill>
                <a:latin typeface="Times New Roman" panose="02020603050405020304" pitchFamily="18" charset="0"/>
              </a:rPr>
              <a:t>) </a:t>
            </a:r>
            <a:r>
              <a:rPr lang="vi-VN" b="1" i="0" u="none" strike="noStrike" dirty="0">
                <a:solidFill>
                  <a:schemeClr val="tx1"/>
                </a:solidFill>
                <a:effectLst/>
                <a:latin typeface="Times New Roman" panose="02020603050405020304" pitchFamily="18" charset="0"/>
              </a:rPr>
              <a:t>Người kiểm tra chất lượng</a:t>
            </a:r>
            <a:endParaRPr lang="vi-VN" dirty="0">
              <a:solidFill>
                <a:schemeClr val="tx1"/>
              </a:solidFill>
              <a:latin typeface="+mj-lt"/>
            </a:endParaRPr>
          </a:p>
        </p:txBody>
      </p:sp>
      <p:sp>
        <p:nvSpPr>
          <p:cNvPr id="14" name="Google Shape;249;p31">
            <a:extLst>
              <a:ext uri="{FF2B5EF4-FFF2-40B4-BE49-F238E27FC236}">
                <a16:creationId xmlns:a16="http://schemas.microsoft.com/office/drawing/2014/main" id="{20A10466-9D43-14D9-9760-A327F3A7565E}"/>
              </a:ext>
            </a:extLst>
          </p:cNvPr>
          <p:cNvSpPr txBox="1">
            <a:spLocks/>
          </p:cNvSpPr>
          <p:nvPr/>
        </p:nvSpPr>
        <p:spPr>
          <a:xfrm>
            <a:off x="4224394" y="2185800"/>
            <a:ext cx="3540863"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7</a:t>
            </a:r>
            <a:r>
              <a:rPr lang="vi-VN" dirty="0">
                <a:solidFill>
                  <a:schemeClr val="tx1"/>
                </a:solidFill>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Đội</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ngũ</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phát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triển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và</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quản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lý</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dự</a:t>
            </a:r>
            <a:r>
              <a:rPr lang="en-US" b="1" i="0" u="none" strike="noStrike" dirty="0">
                <a:solidFill>
                  <a:schemeClr val="tx1"/>
                </a:solidFill>
                <a:effectLst/>
                <a:latin typeface="Times New Roman" panose="02020603050405020304" pitchFamily="18" charset="0"/>
              </a:rPr>
              <a:t> án</a:t>
            </a:r>
            <a:endParaRPr lang="vi-VN" dirty="0">
              <a:solidFill>
                <a:schemeClr val="tx1"/>
              </a:solidFill>
              <a:latin typeface="+mj-lt"/>
            </a:endParaRPr>
          </a:p>
        </p:txBody>
      </p:sp>
      <p:sp>
        <p:nvSpPr>
          <p:cNvPr id="15" name="AutoShape 2" descr="User Group&quot; Illustration - Download for free – Iconduck">
            <a:extLst>
              <a:ext uri="{FF2B5EF4-FFF2-40B4-BE49-F238E27FC236}">
                <a16:creationId xmlns:a16="http://schemas.microsoft.com/office/drawing/2014/main" id="{DEBD4557-1133-626F-6CBC-B1899A186B8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1B936B6D-A850-68EC-2FD9-D24E7BEF4384}"/>
              </a:ext>
            </a:extLst>
          </p:cNvPr>
          <p:cNvPicPr>
            <a:picLocks noChangeAspect="1"/>
          </p:cNvPicPr>
          <p:nvPr/>
        </p:nvPicPr>
        <p:blipFill>
          <a:blip r:embed="rId3"/>
          <a:stretch>
            <a:fillRect/>
          </a:stretch>
        </p:blipFill>
        <p:spPr>
          <a:xfrm>
            <a:off x="4224394" y="244375"/>
            <a:ext cx="1322779" cy="973999"/>
          </a:xfrm>
          <a:prstGeom prst="rect">
            <a:avLst/>
          </a:prstGeom>
        </p:spPr>
      </p:pic>
    </p:spTree>
    <p:extLst>
      <p:ext uri="{BB962C8B-B14F-4D97-AF65-F5344CB8AC3E}">
        <p14:creationId xmlns:p14="http://schemas.microsoft.com/office/powerpoint/2010/main" val="206491128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barn(inVertical)">
                                      <p:cBhvr>
                                        <p:cTn id="7" dur="500"/>
                                        <p:tgtEl>
                                          <p:spTgt spid="24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8">
                                            <p:txEl>
                                              <p:pRg st="0" end="0"/>
                                            </p:txEl>
                                          </p:spTgt>
                                        </p:tgtEl>
                                        <p:attrNameLst>
                                          <p:attrName>style.visibility</p:attrName>
                                        </p:attrNameLst>
                                      </p:cBhvr>
                                      <p:to>
                                        <p:strVal val="visible"/>
                                      </p:to>
                                    </p:set>
                                    <p:animEffect transition="in" filter="barn(inVertical)">
                                      <p:cBhvr>
                                        <p:cTn id="10" dur="500"/>
                                        <p:tgtEl>
                                          <p:spTgt spid="248">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7">
                                            <p:txEl>
                                              <p:pRg st="0" end="0"/>
                                            </p:txEl>
                                          </p:spTgt>
                                        </p:tgtEl>
                                        <p:attrNameLst>
                                          <p:attrName>style.visibility</p:attrName>
                                        </p:attrNameLst>
                                      </p:cBhvr>
                                      <p:to>
                                        <p:strVal val="visible"/>
                                      </p:to>
                                    </p:set>
                                    <p:animEffect transition="in" filter="barn(inVertical)">
                                      <p:cBhvr>
                                        <p:cTn id="13" dur="500"/>
                                        <p:tgtEl>
                                          <p:spTgt spid="247">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9">
                                            <p:txEl>
                                              <p:pRg st="0" end="0"/>
                                            </p:txEl>
                                          </p:spTgt>
                                        </p:tgtEl>
                                        <p:attrNameLst>
                                          <p:attrName>style.visibility</p:attrName>
                                        </p:attrNameLst>
                                      </p:cBhvr>
                                      <p:to>
                                        <p:strVal val="visible"/>
                                      </p:to>
                                    </p:set>
                                    <p:animEffect transition="in" filter="barn(inVertical)">
                                      <p:cBhvr>
                                        <p:cTn id="16" dur="500"/>
                                        <p:tgtEl>
                                          <p:spTgt spid="249">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Các</a:t>
            </a:r>
            <a:r>
              <a:rPr lang="en-US" dirty="0">
                <a:solidFill>
                  <a:schemeClr val="tx1"/>
                </a:solidFill>
                <a:latin typeface="+mj-lt"/>
              </a:rPr>
              <a:t> yêu </a:t>
            </a:r>
            <a:r>
              <a:rPr lang="en-US" dirty="0" err="1">
                <a:solidFill>
                  <a:schemeClr val="tx1"/>
                </a:solidFill>
                <a:latin typeface="+mj-lt"/>
              </a:rPr>
              <a:t>cầu</a:t>
            </a:r>
            <a:r>
              <a:rPr lang="en-US" dirty="0">
                <a:solidFill>
                  <a:schemeClr val="tx1"/>
                </a:solidFill>
                <a:latin typeface="+mj-lt"/>
              </a:rPr>
              <a:t> </a:t>
            </a:r>
            <a:r>
              <a:rPr lang="en-US" dirty="0" err="1">
                <a:solidFill>
                  <a:schemeClr val="tx1"/>
                </a:solidFill>
                <a:latin typeface="+mj-lt"/>
              </a:rPr>
              <a:t>sử</a:t>
            </a:r>
            <a:r>
              <a:rPr lang="en-US" dirty="0">
                <a:solidFill>
                  <a:schemeClr val="tx1"/>
                </a:solidFill>
                <a:latin typeface="+mj-lt"/>
              </a:rPr>
              <a:t> </a:t>
            </a:r>
            <a:r>
              <a:rPr lang="en-US" dirty="0" err="1">
                <a:solidFill>
                  <a:schemeClr val="tx1"/>
                </a:solidFill>
                <a:latin typeface="+mj-lt"/>
              </a:rPr>
              <a:t>dụng</a:t>
            </a:r>
            <a:endParaRPr dirty="0">
              <a:solidFill>
                <a:schemeClr val="tx1"/>
              </a:solidFill>
              <a:latin typeface="+mj-lt"/>
            </a:endParaRPr>
          </a:p>
        </p:txBody>
      </p:sp>
      <p:sp>
        <p:nvSpPr>
          <p:cNvPr id="244" name="Google Shape;244;p31"/>
          <p:cNvSpPr txBox="1">
            <a:spLocks noGrp="1"/>
          </p:cNvSpPr>
          <p:nvPr>
            <p:ph type="subTitle" idx="7"/>
          </p:nvPr>
        </p:nvSpPr>
        <p:spPr>
          <a:xfrm>
            <a:off x="888264" y="1457729"/>
            <a:ext cx="4169512"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1) </a:t>
            </a:r>
            <a:r>
              <a:rPr lang="vi-VN" b="0" i="0" u="none" strike="noStrike" dirty="0">
                <a:solidFill>
                  <a:schemeClr val="tx1"/>
                </a:solidFill>
                <a:effectLst/>
                <a:latin typeface="Times New Roman" panose="02020603050405020304" pitchFamily="18" charset="0"/>
              </a:rPr>
              <a:t>Trải nghiệm người dùng thân thiện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888264" y="2507454"/>
            <a:ext cx="4633856"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3) </a:t>
            </a:r>
            <a:r>
              <a:rPr lang="en-US" b="0" i="0" u="none" strike="noStrike" dirty="0">
                <a:solidFill>
                  <a:schemeClr val="tx1"/>
                </a:solidFill>
                <a:effectLst/>
                <a:latin typeface="Times New Roman" panose="02020603050405020304" pitchFamily="18" charset="0"/>
              </a:rPr>
              <a:t>Đăng </a:t>
            </a:r>
            <a:r>
              <a:rPr lang="en-US" b="0" i="0" u="none" strike="noStrike" dirty="0" err="1">
                <a:solidFill>
                  <a:schemeClr val="tx1"/>
                </a:solidFill>
                <a:effectLst/>
                <a:latin typeface="Times New Roman" panose="02020603050405020304" pitchFamily="18" charset="0"/>
              </a:rPr>
              <a:t>ký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tài</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khoản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dễ</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dàng</a:t>
            </a:r>
            <a:endParaRPr dirty="0">
              <a:solidFill>
                <a:schemeClr val="tx1"/>
              </a:solidFill>
              <a:latin typeface="+mj-lt"/>
            </a:endParaRPr>
          </a:p>
        </p:txBody>
      </p:sp>
      <p:sp>
        <p:nvSpPr>
          <p:cNvPr id="248" name="Google Shape;248;p31"/>
          <p:cNvSpPr txBox="1">
            <a:spLocks noGrp="1"/>
          </p:cNvSpPr>
          <p:nvPr>
            <p:ph type="subTitle" idx="14"/>
          </p:nvPr>
        </p:nvSpPr>
        <p:spPr>
          <a:xfrm>
            <a:off x="888264" y="2085826"/>
            <a:ext cx="3476568" cy="366488"/>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2) </a:t>
            </a:r>
            <a:r>
              <a:rPr lang="vi-VN" b="0" i="0" u="none" strike="noStrike" dirty="0">
                <a:solidFill>
                  <a:schemeClr val="tx1"/>
                </a:solidFill>
                <a:effectLst/>
                <a:latin typeface="Times New Roman" panose="02020603050405020304" pitchFamily="18" charset="0"/>
              </a:rPr>
              <a:t>Tối ưu hóa cho đa thiết bị</a:t>
            </a:r>
            <a:endParaRPr dirty="0">
              <a:solidFill>
                <a:schemeClr val="tx1"/>
              </a:solidFill>
              <a:latin typeface="+mj-lt"/>
            </a:endParaRPr>
          </a:p>
        </p:txBody>
      </p:sp>
      <p:sp>
        <p:nvSpPr>
          <p:cNvPr id="249" name="Google Shape;249;p31"/>
          <p:cNvSpPr txBox="1">
            <a:spLocks noGrp="1"/>
          </p:cNvSpPr>
          <p:nvPr>
            <p:ph type="subTitle" idx="15"/>
          </p:nvPr>
        </p:nvSpPr>
        <p:spPr>
          <a:xfrm>
            <a:off x="888264" y="3040359"/>
            <a:ext cx="4098074" cy="421597"/>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4) </a:t>
            </a:r>
            <a:r>
              <a:rPr lang="vi-VN" b="0" i="0" u="none" strike="noStrike" dirty="0">
                <a:solidFill>
                  <a:schemeClr val="tx1"/>
                </a:solidFill>
                <a:effectLst/>
                <a:latin typeface="Times New Roman" panose="02020603050405020304" pitchFamily="18" charset="0"/>
              </a:rPr>
              <a:t>Hỗ trợ nhiều phương thức tìm kiếm</a:t>
            </a:r>
            <a:endParaRPr dirty="0">
              <a:solidFill>
                <a:schemeClr val="tx1"/>
              </a:solidFill>
              <a:latin typeface="+mj-lt"/>
            </a:endParaRPr>
          </a:p>
        </p:txBody>
      </p:sp>
      <p:pic>
        <p:nvPicPr>
          <p:cNvPr id="9218" name="Picture 2">
            <a:extLst>
              <a:ext uri="{FF2B5EF4-FFF2-40B4-BE49-F238E27FC236}">
                <a16:creationId xmlns:a16="http://schemas.microsoft.com/office/drawing/2014/main" id="{F4167825-80DC-90BC-7928-DA6E4FC66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706" y="1191442"/>
            <a:ext cx="3994294" cy="252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4750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barn(inVertical)">
                                      <p:cBhvr>
                                        <p:cTn id="7" dur="500"/>
                                        <p:tgtEl>
                                          <p:spTgt spid="24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8">
                                            <p:txEl>
                                              <p:pRg st="0" end="0"/>
                                            </p:txEl>
                                          </p:spTgt>
                                        </p:tgtEl>
                                        <p:attrNameLst>
                                          <p:attrName>style.visibility</p:attrName>
                                        </p:attrNameLst>
                                      </p:cBhvr>
                                      <p:to>
                                        <p:strVal val="visible"/>
                                      </p:to>
                                    </p:set>
                                    <p:animEffect transition="in" filter="barn(inVertical)">
                                      <p:cBhvr>
                                        <p:cTn id="10" dur="500"/>
                                        <p:tgtEl>
                                          <p:spTgt spid="248">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7">
                                            <p:txEl>
                                              <p:pRg st="0" end="0"/>
                                            </p:txEl>
                                          </p:spTgt>
                                        </p:tgtEl>
                                        <p:attrNameLst>
                                          <p:attrName>style.visibility</p:attrName>
                                        </p:attrNameLst>
                                      </p:cBhvr>
                                      <p:to>
                                        <p:strVal val="visible"/>
                                      </p:to>
                                    </p:set>
                                    <p:animEffect transition="in" filter="barn(inVertical)">
                                      <p:cBhvr>
                                        <p:cTn id="13" dur="500"/>
                                        <p:tgtEl>
                                          <p:spTgt spid="247">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9">
                                            <p:txEl>
                                              <p:pRg st="0" end="0"/>
                                            </p:txEl>
                                          </p:spTgt>
                                        </p:tgtEl>
                                        <p:attrNameLst>
                                          <p:attrName>style.visibility</p:attrName>
                                        </p:attrNameLst>
                                      </p:cBhvr>
                                      <p:to>
                                        <p:strVal val="visible"/>
                                      </p:to>
                                    </p:set>
                                    <p:animEffect transition="in" filter="barn(inVertical)">
                                      <p:cBhvr>
                                        <p:cTn id="16" dur="500"/>
                                        <p:tgtEl>
                                          <p:spTgt spid="2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Các</a:t>
            </a:r>
            <a:r>
              <a:rPr lang="en-US" dirty="0">
                <a:solidFill>
                  <a:schemeClr val="tx1"/>
                </a:solidFill>
                <a:latin typeface="+mj-lt"/>
              </a:rPr>
              <a:t> yêu </a:t>
            </a:r>
            <a:r>
              <a:rPr lang="en-US" dirty="0" err="1">
                <a:solidFill>
                  <a:schemeClr val="tx1"/>
                </a:solidFill>
                <a:latin typeface="+mj-lt"/>
              </a:rPr>
              <a:t>cầu</a:t>
            </a:r>
            <a:r>
              <a:rPr lang="en-US" dirty="0">
                <a:solidFill>
                  <a:schemeClr val="tx1"/>
                </a:solidFill>
                <a:latin typeface="+mj-lt"/>
              </a:rPr>
              <a:t> </a:t>
            </a:r>
            <a:r>
              <a:rPr lang="en-US" dirty="0" err="1">
                <a:solidFill>
                  <a:schemeClr val="tx1"/>
                </a:solidFill>
                <a:latin typeface="+mj-lt"/>
              </a:rPr>
              <a:t>chức</a:t>
            </a:r>
            <a:r>
              <a:rPr lang="en-US" dirty="0">
                <a:solidFill>
                  <a:schemeClr val="tx1"/>
                </a:solidFill>
                <a:latin typeface="+mj-lt"/>
              </a:rPr>
              <a:t> </a:t>
            </a:r>
            <a:r>
              <a:rPr lang="en-US" dirty="0" err="1">
                <a:solidFill>
                  <a:schemeClr val="tx1"/>
                </a:solidFill>
                <a:latin typeface="+mj-lt"/>
              </a:rPr>
              <a:t>năng</a:t>
            </a:r>
            <a:r>
              <a:rPr lang="en-US" dirty="0">
                <a:solidFill>
                  <a:schemeClr val="tx1"/>
                </a:solidFill>
                <a:latin typeface="+mj-lt"/>
              </a:rPr>
              <a:t> &amp; phi </a:t>
            </a:r>
            <a:r>
              <a:rPr lang="en-US" dirty="0" err="1">
                <a:solidFill>
                  <a:schemeClr val="tx1"/>
                </a:solidFill>
                <a:latin typeface="+mj-lt"/>
              </a:rPr>
              <a:t>chức</a:t>
            </a:r>
            <a:r>
              <a:rPr lang="en-US" dirty="0">
                <a:solidFill>
                  <a:schemeClr val="tx1"/>
                </a:solidFill>
                <a:latin typeface="+mj-lt"/>
              </a:rPr>
              <a:t> </a:t>
            </a:r>
            <a:r>
              <a:rPr lang="en-US" dirty="0" err="1">
                <a:solidFill>
                  <a:schemeClr val="tx1"/>
                </a:solidFill>
                <a:latin typeface="+mj-lt"/>
              </a:rPr>
              <a:t>năng</a:t>
            </a:r>
            <a:endParaRPr dirty="0">
              <a:solidFill>
                <a:schemeClr val="tx1"/>
              </a:solidFill>
              <a:latin typeface="+mj-lt"/>
            </a:endParaRPr>
          </a:p>
        </p:txBody>
      </p:sp>
      <p:sp>
        <p:nvSpPr>
          <p:cNvPr id="244" name="Google Shape;244;p31"/>
          <p:cNvSpPr txBox="1">
            <a:spLocks noGrp="1"/>
          </p:cNvSpPr>
          <p:nvPr>
            <p:ph type="subTitle" idx="7"/>
          </p:nvPr>
        </p:nvSpPr>
        <p:spPr>
          <a:xfrm>
            <a:off x="52443" y="1807491"/>
            <a:ext cx="2805055" cy="477765"/>
          </a:xfrm>
          <a:prstGeom prst="rect">
            <a:avLst/>
          </a:prstGeom>
        </p:spPr>
        <p:txBody>
          <a:bodyPr spcFirstLastPara="1" wrap="square" lIns="91425" tIns="91425" rIns="91425" bIns="91425" anchor="b" anchorCtr="0">
            <a:noAutofit/>
          </a:bodyPr>
          <a:lstStyle/>
          <a:p>
            <a:pPr marL="0" lvl="0" indent="0"/>
            <a:r>
              <a:rPr lang="en-US" sz="1400" b="1" i="0" u="none" strike="noStrike" dirty="0">
                <a:solidFill>
                  <a:schemeClr val="tx1"/>
                </a:solidFill>
                <a:effectLst/>
                <a:latin typeface="Times New Roman" panose="02020603050405020304" pitchFamily="18" charset="0"/>
              </a:rPr>
              <a:t>1) </a:t>
            </a:r>
            <a:r>
              <a:rPr lang="en-US" sz="1400" b="0" i="0" u="none" strike="noStrike" dirty="0" err="1">
                <a:solidFill>
                  <a:schemeClr val="tx1"/>
                </a:solidFill>
                <a:effectLst/>
                <a:latin typeface="Times New Roman" panose="02020603050405020304" pitchFamily="18" charset="0"/>
              </a:rPr>
              <a:t>Chức</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năng</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đặt</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vé</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trực</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tuyến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59588" y="2970376"/>
            <a:ext cx="2968143" cy="477765"/>
          </a:xfrm>
          <a:prstGeom prst="rect">
            <a:avLst/>
          </a:prstGeom>
        </p:spPr>
        <p:txBody>
          <a:bodyPr spcFirstLastPara="1" wrap="square" lIns="91425" tIns="91425" rIns="91425" bIns="91425" anchor="b" anchorCtr="0">
            <a:noAutofit/>
          </a:bodyPr>
          <a:lstStyle/>
          <a:p>
            <a:pPr marL="0" lvl="0" indent="0"/>
            <a:r>
              <a:rPr lang="en-US" sz="1400" b="1" i="0" u="none" strike="noStrike" dirty="0">
                <a:solidFill>
                  <a:schemeClr val="tx1"/>
                </a:solidFill>
                <a:effectLst/>
                <a:latin typeface="Times New Roman" panose="02020603050405020304" pitchFamily="18" charset="0"/>
              </a:rPr>
              <a:t>3) </a:t>
            </a:r>
            <a:r>
              <a:rPr lang="en-US" sz="1400" b="0" i="0" u="none" strike="noStrike" dirty="0" err="1">
                <a:solidFill>
                  <a:schemeClr val="tx1"/>
                </a:solidFill>
                <a:effectLst/>
                <a:latin typeface="Times New Roman" panose="02020603050405020304" pitchFamily="18" charset="0"/>
              </a:rPr>
              <a:t>Tích</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hợp</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cổng</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thanh</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toán</a:t>
            </a:r>
            <a:endParaRPr sz="1400" dirty="0">
              <a:solidFill>
                <a:schemeClr val="tx1"/>
              </a:solidFill>
              <a:latin typeface="+mj-lt"/>
            </a:endParaRPr>
          </a:p>
        </p:txBody>
      </p:sp>
      <p:sp>
        <p:nvSpPr>
          <p:cNvPr id="248" name="Google Shape;248;p31"/>
          <p:cNvSpPr txBox="1">
            <a:spLocks noGrp="1"/>
          </p:cNvSpPr>
          <p:nvPr>
            <p:ph type="subTitle" idx="14"/>
          </p:nvPr>
        </p:nvSpPr>
        <p:spPr>
          <a:xfrm>
            <a:off x="59585" y="2508676"/>
            <a:ext cx="2464594" cy="366488"/>
          </a:xfrm>
          <a:prstGeom prst="rect">
            <a:avLst/>
          </a:prstGeom>
        </p:spPr>
        <p:txBody>
          <a:bodyPr spcFirstLastPara="1" wrap="square" lIns="91425" tIns="91425" rIns="91425" bIns="91425" anchor="b" anchorCtr="0">
            <a:noAutofit/>
          </a:bodyPr>
          <a:lstStyle/>
          <a:p>
            <a:pPr marL="0" lvl="0" indent="0"/>
            <a:r>
              <a:rPr lang="en-US" sz="1400" b="1" i="0" u="none" strike="noStrike" dirty="0">
                <a:solidFill>
                  <a:schemeClr val="tx1"/>
                </a:solidFill>
                <a:effectLst/>
                <a:latin typeface="Times New Roman" panose="02020603050405020304" pitchFamily="18" charset="0"/>
              </a:rPr>
              <a:t>2) </a:t>
            </a:r>
            <a:r>
              <a:rPr lang="en-US" sz="1400" b="0" i="0" u="none" strike="noStrike" dirty="0" err="1">
                <a:solidFill>
                  <a:schemeClr val="tx1"/>
                </a:solidFill>
                <a:effectLst/>
                <a:latin typeface="Times New Roman" panose="02020603050405020304" pitchFamily="18" charset="0"/>
              </a:rPr>
              <a:t>Quản</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lý</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vé</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và</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giao</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dịch</a:t>
            </a:r>
            <a:endParaRPr sz="1400" dirty="0">
              <a:solidFill>
                <a:schemeClr val="tx1"/>
              </a:solidFill>
              <a:latin typeface="+mj-lt"/>
            </a:endParaRPr>
          </a:p>
        </p:txBody>
      </p:sp>
      <p:sp>
        <p:nvSpPr>
          <p:cNvPr id="249" name="Google Shape;249;p31"/>
          <p:cNvSpPr txBox="1">
            <a:spLocks noGrp="1"/>
          </p:cNvSpPr>
          <p:nvPr>
            <p:ph type="subTitle" idx="15"/>
          </p:nvPr>
        </p:nvSpPr>
        <p:spPr>
          <a:xfrm>
            <a:off x="59586" y="3570787"/>
            <a:ext cx="3068158" cy="421597"/>
          </a:xfrm>
          <a:prstGeom prst="rect">
            <a:avLst/>
          </a:prstGeom>
        </p:spPr>
        <p:txBody>
          <a:bodyPr spcFirstLastPara="1" wrap="square" lIns="91425" tIns="91425" rIns="91425" bIns="91425" anchor="b" anchorCtr="0">
            <a:noAutofit/>
          </a:bodyPr>
          <a:lstStyle/>
          <a:p>
            <a:pPr marL="0" lvl="0" indent="0"/>
            <a:r>
              <a:rPr lang="en-US" sz="1400" b="1" i="0" u="none" strike="noStrike" dirty="0">
                <a:solidFill>
                  <a:schemeClr val="tx1"/>
                </a:solidFill>
                <a:effectLst/>
                <a:latin typeface="Times New Roman" panose="02020603050405020304" pitchFamily="18" charset="0"/>
              </a:rPr>
              <a:t>4) </a:t>
            </a:r>
            <a:r>
              <a:rPr lang="vi-VN" sz="1400" b="0" i="0" u="none" strike="noStrike" dirty="0">
                <a:solidFill>
                  <a:schemeClr val="tx1"/>
                </a:solidFill>
                <a:effectLst/>
                <a:latin typeface="Times New Roman" panose="02020603050405020304" pitchFamily="18" charset="0"/>
              </a:rPr>
              <a:t>Chương trình khuyến mãi và ưu đãi</a:t>
            </a:r>
            <a:endParaRPr sz="1400" dirty="0">
              <a:solidFill>
                <a:schemeClr val="tx1"/>
              </a:solidFill>
              <a:latin typeface="+mj-lt"/>
            </a:endParaRPr>
          </a:p>
        </p:txBody>
      </p:sp>
      <p:sp>
        <p:nvSpPr>
          <p:cNvPr id="2" name="Google Shape;249;p31">
            <a:extLst>
              <a:ext uri="{FF2B5EF4-FFF2-40B4-BE49-F238E27FC236}">
                <a16:creationId xmlns:a16="http://schemas.microsoft.com/office/drawing/2014/main" id="{5AF70246-2550-7B5D-1D45-09F9B599367F}"/>
              </a:ext>
            </a:extLst>
          </p:cNvPr>
          <p:cNvSpPr txBox="1">
            <a:spLocks/>
          </p:cNvSpPr>
          <p:nvPr/>
        </p:nvSpPr>
        <p:spPr>
          <a:xfrm>
            <a:off x="59585" y="4125428"/>
            <a:ext cx="2295468"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1400" dirty="0">
                <a:solidFill>
                  <a:schemeClr val="tx1"/>
                </a:solidFill>
                <a:latin typeface="Times New Roman" panose="02020603050405020304" pitchFamily="18" charset="0"/>
              </a:rPr>
              <a:t>5</a:t>
            </a:r>
            <a:r>
              <a:rPr lang="vi-VN" sz="1400" dirty="0">
                <a:solidFill>
                  <a:schemeClr val="tx1"/>
                </a:solidFill>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Hỗ</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trợ</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đánh</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giá</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phim</a:t>
            </a:r>
            <a:endParaRPr lang="vi-VN" sz="1400" dirty="0">
              <a:solidFill>
                <a:schemeClr val="tx1"/>
              </a:solidFill>
              <a:latin typeface="+mj-lt"/>
            </a:endParaRPr>
          </a:p>
        </p:txBody>
      </p:sp>
      <p:sp>
        <p:nvSpPr>
          <p:cNvPr id="5" name="Google Shape;244;p31">
            <a:extLst>
              <a:ext uri="{FF2B5EF4-FFF2-40B4-BE49-F238E27FC236}">
                <a16:creationId xmlns:a16="http://schemas.microsoft.com/office/drawing/2014/main" id="{BC020B9F-B0D8-3120-0BB0-02577435B306}"/>
              </a:ext>
            </a:extLst>
          </p:cNvPr>
          <p:cNvSpPr txBox="1">
            <a:spLocks/>
          </p:cNvSpPr>
          <p:nvPr/>
        </p:nvSpPr>
        <p:spPr>
          <a:xfrm>
            <a:off x="6157917" y="1845926"/>
            <a:ext cx="1640749"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r"/>
            <a:r>
              <a:rPr lang="en-US" sz="1400" dirty="0">
                <a:solidFill>
                  <a:schemeClr val="tx1"/>
                </a:solidFill>
                <a:latin typeface="Times New Roman" panose="02020603050405020304" pitchFamily="18" charset="0"/>
              </a:rPr>
              <a:t>1) </a:t>
            </a:r>
            <a:r>
              <a:rPr lang="en-US" sz="1400" b="0" dirty="0" err="1">
                <a:solidFill>
                  <a:schemeClr val="tx1"/>
                </a:solidFill>
                <a:latin typeface="Times New Roman" panose="02020603050405020304" pitchFamily="18" charset="0"/>
              </a:rPr>
              <a:t>Tốc</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độ</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tải</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trang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 name="Google Shape;247;p31">
            <a:extLst>
              <a:ext uri="{FF2B5EF4-FFF2-40B4-BE49-F238E27FC236}">
                <a16:creationId xmlns:a16="http://schemas.microsoft.com/office/drawing/2014/main" id="{9529C30D-B53A-6DDC-E62D-5C2D110CD43B}"/>
              </a:ext>
            </a:extLst>
          </p:cNvPr>
          <p:cNvSpPr txBox="1">
            <a:spLocks/>
          </p:cNvSpPr>
          <p:nvPr/>
        </p:nvSpPr>
        <p:spPr>
          <a:xfrm>
            <a:off x="5612721" y="3016903"/>
            <a:ext cx="2395510"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r"/>
            <a:r>
              <a:rPr lang="en-US" sz="1400" dirty="0">
                <a:solidFill>
                  <a:schemeClr val="tx1"/>
                </a:solidFill>
                <a:latin typeface="Times New Roman" panose="02020603050405020304" pitchFamily="18" charset="0"/>
              </a:rPr>
              <a:t>3) </a:t>
            </a:r>
            <a:r>
              <a:rPr lang="en-US" sz="1400" b="0" dirty="0" err="1">
                <a:solidFill>
                  <a:schemeClr val="tx1"/>
                </a:solidFill>
                <a:latin typeface="Times New Roman" panose="02020603050405020304" pitchFamily="18" charset="0"/>
              </a:rPr>
              <a:t>Khả</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năng</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mở</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rộng</a:t>
            </a:r>
            <a:endParaRPr lang="en-US" sz="1400" dirty="0">
              <a:solidFill>
                <a:schemeClr val="tx1"/>
              </a:solidFill>
              <a:latin typeface="+mj-lt"/>
            </a:endParaRPr>
          </a:p>
        </p:txBody>
      </p:sp>
      <p:sp>
        <p:nvSpPr>
          <p:cNvPr id="7" name="Google Shape;248;p31">
            <a:extLst>
              <a:ext uri="{FF2B5EF4-FFF2-40B4-BE49-F238E27FC236}">
                <a16:creationId xmlns:a16="http://schemas.microsoft.com/office/drawing/2014/main" id="{23B25F01-E66F-1FCA-03AC-C40FBBE3FD67}"/>
              </a:ext>
            </a:extLst>
          </p:cNvPr>
          <p:cNvSpPr txBox="1">
            <a:spLocks/>
          </p:cNvSpPr>
          <p:nvPr/>
        </p:nvSpPr>
        <p:spPr>
          <a:xfrm>
            <a:off x="6222209" y="2590056"/>
            <a:ext cx="1040719" cy="3664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r"/>
            <a:r>
              <a:rPr lang="en-US" sz="1400" dirty="0">
                <a:solidFill>
                  <a:schemeClr val="tx1"/>
                </a:solidFill>
                <a:latin typeface="Times New Roman" panose="02020603050405020304" pitchFamily="18" charset="0"/>
              </a:rPr>
              <a:t>2) </a:t>
            </a:r>
            <a:r>
              <a:rPr lang="en-US" sz="1400" b="0" dirty="0" err="1">
                <a:solidFill>
                  <a:schemeClr val="tx1"/>
                </a:solidFill>
                <a:latin typeface="Times New Roman" panose="02020603050405020304" pitchFamily="18" charset="0"/>
              </a:rPr>
              <a:t>Bảo</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mật</a:t>
            </a:r>
            <a:endParaRPr lang="en-US" sz="1400" dirty="0">
              <a:solidFill>
                <a:schemeClr val="tx1"/>
              </a:solidFill>
              <a:latin typeface="+mj-lt"/>
            </a:endParaRPr>
          </a:p>
        </p:txBody>
      </p:sp>
      <p:sp>
        <p:nvSpPr>
          <p:cNvPr id="8" name="Google Shape;249;p31">
            <a:extLst>
              <a:ext uri="{FF2B5EF4-FFF2-40B4-BE49-F238E27FC236}">
                <a16:creationId xmlns:a16="http://schemas.microsoft.com/office/drawing/2014/main" id="{E8D9D13C-6683-A591-98CC-1125DAF2FFD5}"/>
              </a:ext>
            </a:extLst>
          </p:cNvPr>
          <p:cNvSpPr txBox="1">
            <a:spLocks/>
          </p:cNvSpPr>
          <p:nvPr/>
        </p:nvSpPr>
        <p:spPr>
          <a:xfrm>
            <a:off x="5968991" y="3588220"/>
            <a:ext cx="2757487"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r"/>
            <a:r>
              <a:rPr lang="en-US" sz="1400" dirty="0">
                <a:solidFill>
                  <a:schemeClr val="tx1"/>
                </a:solidFill>
                <a:latin typeface="Times New Roman" panose="02020603050405020304" pitchFamily="18" charset="0"/>
              </a:rPr>
              <a:t>4) </a:t>
            </a:r>
            <a:r>
              <a:rPr lang="en-US" sz="1400" b="0" dirty="0" err="1">
                <a:solidFill>
                  <a:schemeClr val="tx1"/>
                </a:solidFill>
                <a:latin typeface="Times New Roman" panose="02020603050405020304" pitchFamily="18" charset="0"/>
              </a:rPr>
              <a:t>Tính</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ổn</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định</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và</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sẵn</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sàng</a:t>
            </a:r>
            <a:r>
              <a:rPr lang="en-US" sz="1400" b="0" dirty="0">
                <a:solidFill>
                  <a:schemeClr val="tx1"/>
                </a:solidFill>
                <a:latin typeface="Times New Roman" panose="02020603050405020304" pitchFamily="18" charset="0"/>
              </a:rPr>
              <a:t> </a:t>
            </a:r>
            <a:r>
              <a:rPr lang="en-US" sz="1400" b="0" dirty="0" err="1">
                <a:solidFill>
                  <a:schemeClr val="tx1"/>
                </a:solidFill>
                <a:latin typeface="Times New Roman" panose="02020603050405020304" pitchFamily="18" charset="0"/>
              </a:rPr>
              <a:t>cao</a:t>
            </a:r>
            <a:endParaRPr lang="en-US" sz="1400" dirty="0">
              <a:solidFill>
                <a:schemeClr val="tx1"/>
              </a:solidFill>
              <a:latin typeface="+mj-lt"/>
            </a:endParaRPr>
          </a:p>
        </p:txBody>
      </p:sp>
      <p:sp>
        <p:nvSpPr>
          <p:cNvPr id="9" name="Google Shape;249;p31">
            <a:extLst>
              <a:ext uri="{FF2B5EF4-FFF2-40B4-BE49-F238E27FC236}">
                <a16:creationId xmlns:a16="http://schemas.microsoft.com/office/drawing/2014/main" id="{5442B19F-E58D-2DCA-E662-37BA5687C114}"/>
              </a:ext>
            </a:extLst>
          </p:cNvPr>
          <p:cNvSpPr txBox="1">
            <a:spLocks/>
          </p:cNvSpPr>
          <p:nvPr/>
        </p:nvSpPr>
        <p:spPr>
          <a:xfrm>
            <a:off x="6222209" y="4173402"/>
            <a:ext cx="2893218"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r"/>
            <a:r>
              <a:rPr lang="en-US" sz="1400" dirty="0">
                <a:solidFill>
                  <a:schemeClr val="tx1"/>
                </a:solidFill>
                <a:latin typeface="Times New Roman" panose="02020603050405020304" pitchFamily="18" charset="0"/>
              </a:rPr>
              <a:t>5</a:t>
            </a:r>
            <a:r>
              <a:rPr lang="vi-VN" sz="1400" dirty="0">
                <a:solidFill>
                  <a:schemeClr val="tx1"/>
                </a:solidFill>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Tính</a:t>
            </a:r>
            <a:r>
              <a:rPr lang="en-US" sz="1400" b="0" i="0" u="none" strike="noStrike" dirty="0">
                <a:solidFill>
                  <a:schemeClr val="tx1"/>
                </a:solidFill>
                <a:effectLst/>
                <a:latin typeface="Times New Roman" panose="02020603050405020304" pitchFamily="18" charset="0"/>
              </a:rPr>
              <a:t> chính </a:t>
            </a:r>
            <a:r>
              <a:rPr lang="en-US" sz="1400" b="0" i="0" u="none" strike="noStrike" dirty="0" err="1">
                <a:solidFill>
                  <a:schemeClr val="tx1"/>
                </a:solidFill>
                <a:effectLst/>
                <a:latin typeface="Times New Roman" panose="02020603050405020304" pitchFamily="18" charset="0"/>
              </a:rPr>
              <a:t>xác</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và</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toàn</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vẹn</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dữ</a:t>
            </a:r>
            <a:r>
              <a:rPr lang="en-US" sz="1400" b="0" i="0" u="none" strike="noStrike" dirty="0">
                <a:solidFill>
                  <a:schemeClr val="tx1"/>
                </a:solidFill>
                <a:effectLst/>
                <a:latin typeface="Times New Roman" panose="02020603050405020304" pitchFamily="18" charset="0"/>
              </a:rPr>
              <a:t> </a:t>
            </a:r>
            <a:r>
              <a:rPr lang="en-US" sz="1400" b="0" i="0" u="none" strike="noStrike" dirty="0" err="1">
                <a:solidFill>
                  <a:schemeClr val="tx1"/>
                </a:solidFill>
                <a:effectLst/>
                <a:latin typeface="Times New Roman" panose="02020603050405020304" pitchFamily="18" charset="0"/>
              </a:rPr>
              <a:t>liệu</a:t>
            </a:r>
            <a:endParaRPr lang="vi-VN" sz="1400" dirty="0">
              <a:solidFill>
                <a:schemeClr val="tx1"/>
              </a:solidFill>
              <a:latin typeface="+mj-lt"/>
            </a:endParaRPr>
          </a:p>
        </p:txBody>
      </p:sp>
      <p:sp>
        <p:nvSpPr>
          <p:cNvPr id="10" name="AutoShape 2" descr="Functional and Non-Functional Requirements">
            <a:extLst>
              <a:ext uri="{FF2B5EF4-FFF2-40B4-BE49-F238E27FC236}">
                <a16:creationId xmlns:a16="http://schemas.microsoft.com/office/drawing/2014/main" id="{EEBBFB15-FAE3-0AC8-F9B9-8D82BAC0BE8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Functional and Non-Functional Requirements">
            <a:extLst>
              <a:ext uri="{FF2B5EF4-FFF2-40B4-BE49-F238E27FC236}">
                <a16:creationId xmlns:a16="http://schemas.microsoft.com/office/drawing/2014/main" id="{6EAB91A8-EF71-1024-5228-F82BC14F938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52FC442-8783-8FC8-82F7-4AC56E3F12FB}"/>
              </a:ext>
            </a:extLst>
          </p:cNvPr>
          <p:cNvPicPr>
            <a:picLocks noChangeAspect="1"/>
          </p:cNvPicPr>
          <p:nvPr/>
        </p:nvPicPr>
        <p:blipFill>
          <a:blip r:embed="rId3"/>
          <a:stretch>
            <a:fillRect/>
          </a:stretch>
        </p:blipFill>
        <p:spPr>
          <a:xfrm>
            <a:off x="3020923" y="1411238"/>
            <a:ext cx="3095348" cy="3118275"/>
          </a:xfrm>
          <a:prstGeom prst="rect">
            <a:avLst/>
          </a:prstGeom>
        </p:spPr>
      </p:pic>
    </p:spTree>
    <p:extLst>
      <p:ext uri="{BB962C8B-B14F-4D97-AF65-F5344CB8AC3E}">
        <p14:creationId xmlns:p14="http://schemas.microsoft.com/office/powerpoint/2010/main" val="68117142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8">
                                            <p:txEl>
                                              <p:pRg st="0" end="0"/>
                                            </p:txEl>
                                          </p:spTgt>
                                        </p:tgtEl>
                                        <p:attrNameLst>
                                          <p:attrName>style.visibility</p:attrName>
                                        </p:attrNameLst>
                                      </p:cBhvr>
                                      <p:to>
                                        <p:strVal val="visible"/>
                                      </p:to>
                                    </p:set>
                                    <p:anim calcmode="lin" valueType="num">
                                      <p:cBhvr additive="base">
                                        <p:cTn id="11" dur="500" fill="hold"/>
                                        <p:tgtEl>
                                          <p:spTgt spid="24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7">
                                            <p:txEl>
                                              <p:pRg st="0" end="0"/>
                                            </p:txEl>
                                          </p:spTgt>
                                        </p:tgtEl>
                                        <p:attrNameLst>
                                          <p:attrName>style.visibility</p:attrName>
                                        </p:attrNameLst>
                                      </p:cBhvr>
                                      <p:to>
                                        <p:strVal val="visible"/>
                                      </p:to>
                                    </p:set>
                                    <p:anim calcmode="lin" valueType="num">
                                      <p:cBhvr additive="base">
                                        <p:cTn id="15" dur="500" fill="hold"/>
                                        <p:tgtEl>
                                          <p:spTgt spid="24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4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49">
                                            <p:txEl>
                                              <p:pRg st="0" end="0"/>
                                            </p:txEl>
                                          </p:spTgt>
                                        </p:tgtEl>
                                        <p:attrNameLst>
                                          <p:attrName>style.visibility</p:attrName>
                                        </p:attrNameLst>
                                      </p:cBhvr>
                                      <p:to>
                                        <p:strVal val="visible"/>
                                      </p:to>
                                    </p:set>
                                    <p:anim calcmode="lin" valueType="num">
                                      <p:cBhvr additive="base">
                                        <p:cTn id="19" dur="500" fill="hold"/>
                                        <p:tgtEl>
                                          <p:spTgt spid="2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2"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Các</a:t>
            </a:r>
            <a:r>
              <a:rPr lang="en-US" dirty="0">
                <a:solidFill>
                  <a:schemeClr val="tx1"/>
                </a:solidFill>
                <a:latin typeface="+mj-lt"/>
              </a:rPr>
              <a:t> yêu </a:t>
            </a:r>
            <a:r>
              <a:rPr lang="en-US" dirty="0" err="1">
                <a:solidFill>
                  <a:schemeClr val="tx1"/>
                </a:solidFill>
                <a:latin typeface="+mj-lt"/>
              </a:rPr>
              <a:t>cầu</a:t>
            </a:r>
            <a:r>
              <a:rPr lang="en-US" dirty="0">
                <a:solidFill>
                  <a:schemeClr val="tx1"/>
                </a:solidFill>
                <a:latin typeface="+mj-lt"/>
              </a:rPr>
              <a:t> </a:t>
            </a:r>
            <a:r>
              <a:rPr lang="en-US" dirty="0" err="1">
                <a:solidFill>
                  <a:schemeClr val="tx1"/>
                </a:solidFill>
                <a:latin typeface="+mj-lt"/>
              </a:rPr>
              <a:t>quản</a:t>
            </a:r>
            <a:r>
              <a:rPr lang="en-US" dirty="0">
                <a:solidFill>
                  <a:schemeClr val="tx1"/>
                </a:solidFill>
                <a:latin typeface="+mj-lt"/>
              </a:rPr>
              <a:t> </a:t>
            </a:r>
            <a:r>
              <a:rPr lang="en-US" dirty="0" err="1">
                <a:solidFill>
                  <a:schemeClr val="tx1"/>
                </a:solidFill>
                <a:latin typeface="+mj-lt"/>
              </a:rPr>
              <a:t>trị</a:t>
            </a:r>
            <a:endParaRPr dirty="0">
              <a:solidFill>
                <a:schemeClr val="tx1"/>
              </a:solidFill>
              <a:latin typeface="+mj-lt"/>
            </a:endParaRPr>
          </a:p>
        </p:txBody>
      </p:sp>
      <p:sp>
        <p:nvSpPr>
          <p:cNvPr id="244" name="Google Shape;244;p31"/>
          <p:cNvSpPr txBox="1">
            <a:spLocks noGrp="1"/>
          </p:cNvSpPr>
          <p:nvPr>
            <p:ph type="subTitle" idx="7"/>
          </p:nvPr>
        </p:nvSpPr>
        <p:spPr>
          <a:xfrm>
            <a:off x="1188302" y="1566433"/>
            <a:ext cx="4169512"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1) </a:t>
            </a:r>
            <a:r>
              <a:rPr lang="en-US" b="0" i="0" u="none" strike="noStrike" dirty="0">
                <a:solidFill>
                  <a:schemeClr val="tx1"/>
                </a:solidFill>
                <a:effectLst/>
                <a:latin typeface="Times New Roman" panose="02020603050405020304" pitchFamily="18" charset="0"/>
              </a:rPr>
              <a:t>Giao </a:t>
            </a:r>
            <a:r>
              <a:rPr lang="en-US" b="0" i="0" u="none" strike="noStrike" dirty="0" err="1">
                <a:solidFill>
                  <a:schemeClr val="tx1"/>
                </a:solidFill>
                <a:effectLst/>
                <a:latin typeface="Times New Roman" panose="02020603050405020304" pitchFamily="18" charset="0"/>
              </a:rPr>
              <a:t>diện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dễ</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sử</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dụng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1188302" y="2543920"/>
            <a:ext cx="4633856"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3)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giao</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dịch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thanh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toán</a:t>
            </a:r>
            <a:endParaRPr dirty="0">
              <a:solidFill>
                <a:schemeClr val="tx1"/>
              </a:solidFill>
              <a:latin typeface="+mj-lt"/>
            </a:endParaRPr>
          </a:p>
        </p:txBody>
      </p:sp>
      <p:sp>
        <p:nvSpPr>
          <p:cNvPr id="248" name="Google Shape;248;p31"/>
          <p:cNvSpPr txBox="1">
            <a:spLocks noGrp="1"/>
          </p:cNvSpPr>
          <p:nvPr>
            <p:ph type="subTitle" idx="14"/>
          </p:nvPr>
        </p:nvSpPr>
        <p:spPr>
          <a:xfrm>
            <a:off x="1188302" y="2155475"/>
            <a:ext cx="3476568" cy="366488"/>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2) </a:t>
            </a:r>
            <a:r>
              <a:rPr lang="en-US" b="0" i="0" u="none" strike="noStrike" dirty="0">
                <a:solidFill>
                  <a:schemeClr val="tx1"/>
                </a:solidFill>
                <a:effectLst/>
                <a:latin typeface="Times New Roman" panose="02020603050405020304" pitchFamily="18" charset="0"/>
              </a:rPr>
              <a:t>Theo </a:t>
            </a:r>
            <a:r>
              <a:rPr lang="en-US" b="0" i="0" u="none" strike="noStrike" dirty="0" err="1">
                <a:solidFill>
                  <a:schemeClr val="tx1"/>
                </a:solidFill>
                <a:effectLst/>
                <a:latin typeface="Times New Roman" panose="02020603050405020304" pitchFamily="18" charset="0"/>
              </a:rPr>
              <a:t>dõi</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doanh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thu</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hiệu</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suất</a:t>
            </a:r>
            <a:endParaRPr dirty="0">
              <a:solidFill>
                <a:schemeClr val="tx1"/>
              </a:solidFill>
              <a:latin typeface="+mj-lt"/>
            </a:endParaRPr>
          </a:p>
        </p:txBody>
      </p:sp>
      <p:sp>
        <p:nvSpPr>
          <p:cNvPr id="249" name="Google Shape;249;p31"/>
          <p:cNvSpPr txBox="1">
            <a:spLocks noGrp="1"/>
          </p:cNvSpPr>
          <p:nvPr>
            <p:ph type="subTitle" idx="15"/>
          </p:nvPr>
        </p:nvSpPr>
        <p:spPr>
          <a:xfrm>
            <a:off x="1188302" y="3099266"/>
            <a:ext cx="4098074" cy="421597"/>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4) </a:t>
            </a:r>
            <a:r>
              <a:rPr lang="en-US" b="0" i="0" u="none" strike="noStrike" dirty="0" err="1">
                <a:solidFill>
                  <a:schemeClr val="tx1"/>
                </a:solidFill>
                <a:effectLst/>
                <a:latin typeface="Times New Roman" panose="02020603050405020304" pitchFamily="18" charset="0"/>
              </a:rPr>
              <a:t>Hỗ</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trợ</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khách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hàng</a:t>
            </a:r>
            <a:endParaRPr dirty="0">
              <a:solidFill>
                <a:schemeClr val="tx1"/>
              </a:solidFill>
              <a:latin typeface="+mj-lt"/>
            </a:endParaRPr>
          </a:p>
        </p:txBody>
      </p:sp>
      <p:sp>
        <p:nvSpPr>
          <p:cNvPr id="2" name="Google Shape;249;p31">
            <a:extLst>
              <a:ext uri="{FF2B5EF4-FFF2-40B4-BE49-F238E27FC236}">
                <a16:creationId xmlns:a16="http://schemas.microsoft.com/office/drawing/2014/main" id="{5AF70246-2550-7B5D-1D45-09F9B599367F}"/>
              </a:ext>
            </a:extLst>
          </p:cNvPr>
          <p:cNvSpPr txBox="1">
            <a:spLocks/>
          </p:cNvSpPr>
          <p:nvPr/>
        </p:nvSpPr>
        <p:spPr>
          <a:xfrm>
            <a:off x="1188302" y="3556583"/>
            <a:ext cx="4098074"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5</a:t>
            </a:r>
            <a:r>
              <a:rPr lang="vi-VN" dirty="0">
                <a:solidFill>
                  <a:schemeClr val="tx1"/>
                </a:solidFill>
                <a:latin typeface="Times New Roman" panose="02020603050405020304" pitchFamily="18" charset="0"/>
              </a:rPr>
              <a:t>) </a:t>
            </a:r>
            <a:r>
              <a:rPr lang="vi-VN" b="0" i="0" u="none" strike="noStrike" dirty="0">
                <a:solidFill>
                  <a:schemeClr val="tx1"/>
                </a:solidFill>
                <a:effectLst/>
                <a:latin typeface="Times New Roman" panose="02020603050405020304" pitchFamily="18" charset="0"/>
              </a:rPr>
              <a:t>Quản lý chương trình khuyến mãi</a:t>
            </a:r>
            <a:endParaRPr lang="vi-VN" dirty="0">
              <a:solidFill>
                <a:schemeClr val="tx1"/>
              </a:solidFill>
              <a:latin typeface="+mj-lt"/>
            </a:endParaRPr>
          </a:p>
        </p:txBody>
      </p:sp>
      <p:sp>
        <p:nvSpPr>
          <p:cNvPr id="3" name="Google Shape;244;p31">
            <a:extLst>
              <a:ext uri="{FF2B5EF4-FFF2-40B4-BE49-F238E27FC236}">
                <a16:creationId xmlns:a16="http://schemas.microsoft.com/office/drawing/2014/main" id="{71207883-9FAB-AA07-D809-9C676F33640B}"/>
              </a:ext>
            </a:extLst>
          </p:cNvPr>
          <p:cNvSpPr txBox="1">
            <a:spLocks/>
          </p:cNvSpPr>
          <p:nvPr/>
        </p:nvSpPr>
        <p:spPr>
          <a:xfrm>
            <a:off x="4426802" y="1566433"/>
            <a:ext cx="4169512"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6) </a:t>
            </a:r>
            <a:r>
              <a:rPr lang="vi-VN" b="0" i="0" u="none" strike="noStrike" dirty="0">
                <a:solidFill>
                  <a:schemeClr val="tx1"/>
                </a:solidFill>
                <a:effectLst/>
                <a:latin typeface="Times New Roman" panose="02020603050405020304" pitchFamily="18" charset="0"/>
              </a:rPr>
              <a:t>Quản lý người dùng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Google Shape;247;p31">
            <a:extLst>
              <a:ext uri="{FF2B5EF4-FFF2-40B4-BE49-F238E27FC236}">
                <a16:creationId xmlns:a16="http://schemas.microsoft.com/office/drawing/2014/main" id="{2F04A92B-E09A-CA02-7948-1047B0EBBEF2}"/>
              </a:ext>
            </a:extLst>
          </p:cNvPr>
          <p:cNvSpPr txBox="1">
            <a:spLocks/>
          </p:cNvSpPr>
          <p:nvPr/>
        </p:nvSpPr>
        <p:spPr>
          <a:xfrm>
            <a:off x="4426801" y="2543920"/>
            <a:ext cx="4633856"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8)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API </a:t>
            </a:r>
            <a:r>
              <a:rPr lang="en-US" b="0" i="0" u="none" strike="noStrike" dirty="0" err="1">
                <a:solidFill>
                  <a:schemeClr val="tx1"/>
                </a:solidFill>
                <a:effectLst/>
                <a:latin typeface="Times New Roman" panose="02020603050405020304" pitchFamily="18" charset="0"/>
              </a:rPr>
              <a:t>tích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hợp</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nhà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cung</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cấp</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dịch</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vụ</a:t>
            </a:r>
            <a:endParaRPr lang="en-US" dirty="0">
              <a:solidFill>
                <a:schemeClr val="tx1"/>
              </a:solidFill>
              <a:latin typeface="+mj-lt"/>
            </a:endParaRPr>
          </a:p>
        </p:txBody>
      </p:sp>
      <p:sp>
        <p:nvSpPr>
          <p:cNvPr id="5" name="Google Shape;248;p31">
            <a:extLst>
              <a:ext uri="{FF2B5EF4-FFF2-40B4-BE49-F238E27FC236}">
                <a16:creationId xmlns:a16="http://schemas.microsoft.com/office/drawing/2014/main" id="{98D608FA-1C2A-F4F2-9352-2ED600B08B4B}"/>
              </a:ext>
            </a:extLst>
          </p:cNvPr>
          <p:cNvSpPr txBox="1">
            <a:spLocks/>
          </p:cNvSpPr>
          <p:nvPr/>
        </p:nvSpPr>
        <p:spPr>
          <a:xfrm>
            <a:off x="4426801" y="2155475"/>
            <a:ext cx="3745649" cy="3664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7) </a:t>
            </a:r>
            <a:r>
              <a:rPr lang="vi-VN" b="0" i="0" u="none" strike="noStrike" dirty="0">
                <a:solidFill>
                  <a:schemeClr val="tx1"/>
                </a:solidFill>
                <a:effectLst/>
                <a:latin typeface="Times New Roman" panose="02020603050405020304" pitchFamily="18" charset="0"/>
              </a:rPr>
              <a:t>Quản lý và xử lý phản hồi người dùng</a:t>
            </a:r>
            <a:endParaRPr lang="en-US" dirty="0">
              <a:solidFill>
                <a:schemeClr val="tx1"/>
              </a:solidFill>
              <a:latin typeface="+mj-lt"/>
            </a:endParaRPr>
          </a:p>
        </p:txBody>
      </p:sp>
      <p:sp>
        <p:nvSpPr>
          <p:cNvPr id="6" name="Google Shape;249;p31">
            <a:extLst>
              <a:ext uri="{FF2B5EF4-FFF2-40B4-BE49-F238E27FC236}">
                <a16:creationId xmlns:a16="http://schemas.microsoft.com/office/drawing/2014/main" id="{6D088C21-8284-B404-A5D7-3C1CA8782AF6}"/>
              </a:ext>
            </a:extLst>
          </p:cNvPr>
          <p:cNvSpPr txBox="1">
            <a:spLocks/>
          </p:cNvSpPr>
          <p:nvPr/>
        </p:nvSpPr>
        <p:spPr>
          <a:xfrm>
            <a:off x="4426802" y="3099266"/>
            <a:ext cx="4098074"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9)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hệ</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thống</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thông</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báo</a:t>
            </a:r>
            <a:endParaRPr lang="en-US" dirty="0">
              <a:solidFill>
                <a:schemeClr val="tx1"/>
              </a:solidFill>
              <a:latin typeface="+mj-lt"/>
            </a:endParaRPr>
          </a:p>
        </p:txBody>
      </p:sp>
      <p:sp>
        <p:nvSpPr>
          <p:cNvPr id="7" name="Google Shape;249;p31">
            <a:extLst>
              <a:ext uri="{FF2B5EF4-FFF2-40B4-BE49-F238E27FC236}">
                <a16:creationId xmlns:a16="http://schemas.microsoft.com/office/drawing/2014/main" id="{8471B612-846F-B669-959E-C4793E40C8D2}"/>
              </a:ext>
            </a:extLst>
          </p:cNvPr>
          <p:cNvSpPr txBox="1">
            <a:spLocks/>
          </p:cNvSpPr>
          <p:nvPr/>
        </p:nvSpPr>
        <p:spPr>
          <a:xfrm>
            <a:off x="4426802" y="3556583"/>
            <a:ext cx="4098074"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10</a:t>
            </a:r>
            <a:r>
              <a:rPr lang="vi-VN" dirty="0">
                <a:solidFill>
                  <a:schemeClr val="tx1"/>
                </a:solidFill>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Quản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lý</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bảo</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trì</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hiệu</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suất</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hệ</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thống</a:t>
            </a:r>
            <a:endParaRPr lang="vi-VN" dirty="0">
              <a:solidFill>
                <a:schemeClr val="tx1"/>
              </a:solidFill>
              <a:latin typeface="+mj-lt"/>
            </a:endParaRPr>
          </a:p>
        </p:txBody>
      </p:sp>
      <p:pic>
        <p:nvPicPr>
          <p:cNvPr id="8200" name="Picture 8">
            <a:extLst>
              <a:ext uri="{FF2B5EF4-FFF2-40B4-BE49-F238E27FC236}">
                <a16:creationId xmlns:a16="http://schemas.microsoft.com/office/drawing/2014/main" id="{A2C9C161-F3F8-F1C7-EA85-726D8FE6C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870" y="120213"/>
            <a:ext cx="1628775" cy="122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16968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8">
                                            <p:txEl>
                                              <p:pRg st="0" end="0"/>
                                            </p:txEl>
                                          </p:spTgt>
                                        </p:tgtEl>
                                        <p:attrNameLst>
                                          <p:attrName>style.visibility</p:attrName>
                                        </p:attrNameLst>
                                      </p:cBhvr>
                                      <p:to>
                                        <p:strVal val="visible"/>
                                      </p:to>
                                    </p:set>
                                    <p:anim calcmode="lin" valueType="num">
                                      <p:cBhvr additive="base">
                                        <p:cTn id="11" dur="500" fill="hold"/>
                                        <p:tgtEl>
                                          <p:spTgt spid="2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7">
                                            <p:txEl>
                                              <p:pRg st="0" end="0"/>
                                            </p:txEl>
                                          </p:spTgt>
                                        </p:tgtEl>
                                        <p:attrNameLst>
                                          <p:attrName>style.visibility</p:attrName>
                                        </p:attrNameLst>
                                      </p:cBhvr>
                                      <p:to>
                                        <p:strVal val="visible"/>
                                      </p:to>
                                    </p:set>
                                    <p:anim calcmode="lin" valueType="num">
                                      <p:cBhvr additive="base">
                                        <p:cTn id="15" dur="500" fill="hold"/>
                                        <p:tgtEl>
                                          <p:spTgt spid="24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7">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9">
                                            <p:txEl>
                                              <p:pRg st="0" end="0"/>
                                            </p:txEl>
                                          </p:spTgt>
                                        </p:tgtEl>
                                        <p:attrNameLst>
                                          <p:attrName>style.visibility</p:attrName>
                                        </p:attrNameLst>
                                      </p:cBhvr>
                                      <p:to>
                                        <p:strVal val="visible"/>
                                      </p:to>
                                    </p:set>
                                    <p:anim calcmode="lin" valueType="num">
                                      <p:cBhvr additive="base">
                                        <p:cTn id="19" dur="500" fill="hold"/>
                                        <p:tgtEl>
                                          <p:spTgt spid="24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9">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2" grpId="0"/>
      <p:bldP spid="3" grpId="0"/>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Kết</a:t>
            </a:r>
            <a:r>
              <a:rPr lang="en-US" dirty="0">
                <a:solidFill>
                  <a:schemeClr val="tx1"/>
                </a:solidFill>
                <a:latin typeface="+mj-lt"/>
              </a:rPr>
              <a:t> quả </a:t>
            </a:r>
            <a:r>
              <a:rPr lang="en-US" dirty="0" err="1">
                <a:solidFill>
                  <a:schemeClr val="tx1"/>
                </a:solidFill>
                <a:latin typeface="+mj-lt"/>
              </a:rPr>
              <a:t>dự</a:t>
            </a:r>
            <a:r>
              <a:rPr lang="en-US" dirty="0">
                <a:solidFill>
                  <a:schemeClr val="tx1"/>
                </a:solidFill>
                <a:latin typeface="+mj-lt"/>
              </a:rPr>
              <a:t> </a:t>
            </a:r>
            <a:r>
              <a:rPr lang="en-US" dirty="0" err="1">
                <a:solidFill>
                  <a:schemeClr val="tx1"/>
                </a:solidFill>
                <a:latin typeface="+mj-lt"/>
              </a:rPr>
              <a:t>kiến</a:t>
            </a:r>
            <a:endParaRPr dirty="0">
              <a:solidFill>
                <a:schemeClr val="tx1"/>
              </a:solidFill>
              <a:latin typeface="+mj-lt"/>
            </a:endParaRPr>
          </a:p>
        </p:txBody>
      </p:sp>
      <p:sp>
        <p:nvSpPr>
          <p:cNvPr id="244" name="Google Shape;244;p31"/>
          <p:cNvSpPr txBox="1">
            <a:spLocks noGrp="1"/>
          </p:cNvSpPr>
          <p:nvPr>
            <p:ph type="subTitle" idx="7"/>
          </p:nvPr>
        </p:nvSpPr>
        <p:spPr>
          <a:xfrm>
            <a:off x="1188301" y="1566433"/>
            <a:ext cx="6098323"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1) </a:t>
            </a:r>
            <a:r>
              <a:rPr lang="vi-VN" b="1" i="0" u="none" strike="noStrike" dirty="0">
                <a:solidFill>
                  <a:schemeClr val="tx1"/>
                </a:solidFill>
                <a:effectLst/>
                <a:latin typeface="Times New Roman" panose="02020603050405020304" pitchFamily="18" charset="0"/>
              </a:rPr>
              <a:t>Website hoạt động ổn định và đáp ứng nhu cầu của người dùng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1188302" y="2543920"/>
            <a:ext cx="4633856"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3) </a:t>
            </a:r>
            <a:r>
              <a:rPr lang="en-US" b="1" i="0" u="none" strike="noStrike" dirty="0" err="1">
                <a:solidFill>
                  <a:schemeClr val="tx1"/>
                </a:solidFill>
                <a:effectLst/>
                <a:latin typeface="Times New Roman" panose="02020603050405020304" pitchFamily="18" charset="0"/>
              </a:rPr>
              <a:t>Bảo</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mật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thông</a:t>
            </a:r>
            <a:r>
              <a:rPr lang="en-US" b="1" i="0" u="none" strike="noStrike" dirty="0">
                <a:solidFill>
                  <a:schemeClr val="tx1"/>
                </a:solidFill>
                <a:effectLst/>
                <a:latin typeface="Times New Roman" panose="02020603050405020304" pitchFamily="18" charset="0"/>
              </a:rPr>
              <a:t> tin </a:t>
            </a:r>
            <a:r>
              <a:rPr lang="en-US" b="1" i="0" u="none" strike="noStrike" dirty="0" err="1">
                <a:solidFill>
                  <a:schemeClr val="tx1"/>
                </a:solidFill>
                <a:effectLst/>
                <a:latin typeface="Times New Roman" panose="02020603050405020304" pitchFamily="18" charset="0"/>
              </a:rPr>
              <a:t>thanh</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toán</a:t>
            </a:r>
            <a:endParaRPr dirty="0">
              <a:solidFill>
                <a:schemeClr val="tx1"/>
              </a:solidFill>
              <a:latin typeface="+mj-lt"/>
            </a:endParaRPr>
          </a:p>
        </p:txBody>
      </p:sp>
      <p:sp>
        <p:nvSpPr>
          <p:cNvPr id="248" name="Google Shape;248;p31"/>
          <p:cNvSpPr txBox="1">
            <a:spLocks noGrp="1"/>
          </p:cNvSpPr>
          <p:nvPr>
            <p:ph type="subTitle" idx="14"/>
          </p:nvPr>
        </p:nvSpPr>
        <p:spPr>
          <a:xfrm>
            <a:off x="1188302" y="2155475"/>
            <a:ext cx="3476568" cy="366488"/>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2) </a:t>
            </a:r>
            <a:r>
              <a:rPr lang="en-US" b="1" i="0" u="none" strike="noStrike" dirty="0" err="1">
                <a:solidFill>
                  <a:schemeClr val="tx1"/>
                </a:solidFill>
                <a:effectLst/>
                <a:latin typeface="Times New Roman" panose="02020603050405020304" pitchFamily="18" charset="0"/>
              </a:rPr>
              <a:t>Hệ</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thống</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quản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lý</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vé</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hiệu</a:t>
            </a:r>
            <a:r>
              <a:rPr lang="en-US" b="1" i="0" u="none" strike="noStrike" dirty="0">
                <a:solidFill>
                  <a:schemeClr val="tx1"/>
                </a:solidFill>
                <a:effectLst/>
                <a:latin typeface="Times New Roman" panose="02020603050405020304" pitchFamily="18" charset="0"/>
              </a:rPr>
              <a:t> quả</a:t>
            </a:r>
            <a:endParaRPr dirty="0">
              <a:solidFill>
                <a:schemeClr val="tx1"/>
              </a:solidFill>
              <a:latin typeface="+mj-lt"/>
            </a:endParaRPr>
          </a:p>
        </p:txBody>
      </p:sp>
      <p:sp>
        <p:nvSpPr>
          <p:cNvPr id="249" name="Google Shape;249;p31"/>
          <p:cNvSpPr txBox="1">
            <a:spLocks noGrp="1"/>
          </p:cNvSpPr>
          <p:nvPr>
            <p:ph type="subTitle" idx="15"/>
          </p:nvPr>
        </p:nvSpPr>
        <p:spPr>
          <a:xfrm>
            <a:off x="1188302" y="3099266"/>
            <a:ext cx="4098074" cy="421597"/>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4) Thông tin </a:t>
            </a:r>
            <a:r>
              <a:rPr lang="en-US" b="1" i="0" u="none" strike="noStrike" dirty="0" err="1">
                <a:solidFill>
                  <a:schemeClr val="tx1"/>
                </a:solidFill>
                <a:effectLst/>
                <a:latin typeface="Times New Roman" panose="02020603050405020304" pitchFamily="18" charset="0"/>
              </a:rPr>
              <a:t>phim</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cập</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nhật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kịp</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thời</a:t>
            </a:r>
            <a:endParaRPr dirty="0">
              <a:solidFill>
                <a:schemeClr val="tx1"/>
              </a:solidFill>
              <a:latin typeface="+mj-lt"/>
            </a:endParaRPr>
          </a:p>
        </p:txBody>
      </p:sp>
      <p:sp>
        <p:nvSpPr>
          <p:cNvPr id="2" name="Google Shape;249;p31">
            <a:extLst>
              <a:ext uri="{FF2B5EF4-FFF2-40B4-BE49-F238E27FC236}">
                <a16:creationId xmlns:a16="http://schemas.microsoft.com/office/drawing/2014/main" id="{5AF70246-2550-7B5D-1D45-09F9B599367F}"/>
              </a:ext>
            </a:extLst>
          </p:cNvPr>
          <p:cNvSpPr txBox="1">
            <a:spLocks/>
          </p:cNvSpPr>
          <p:nvPr/>
        </p:nvSpPr>
        <p:spPr>
          <a:xfrm>
            <a:off x="1188302" y="3556583"/>
            <a:ext cx="4098074"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5</a:t>
            </a:r>
            <a:r>
              <a:rPr lang="vi-VN" dirty="0">
                <a:solidFill>
                  <a:schemeClr val="tx1"/>
                </a:solidFill>
                <a:latin typeface="Times New Roman" panose="02020603050405020304" pitchFamily="18" charset="0"/>
              </a:rPr>
              <a:t>) </a:t>
            </a:r>
            <a:r>
              <a:rPr lang="vi-VN" sz="1500" b="1" i="0" u="none" strike="noStrike" dirty="0">
                <a:solidFill>
                  <a:schemeClr val="tx1"/>
                </a:solidFill>
                <a:effectLst/>
                <a:latin typeface="Times New Roman" panose="02020603050405020304" pitchFamily="18" charset="0"/>
              </a:rPr>
              <a:t>Chất lượng trang web được đảm bảo</a:t>
            </a:r>
            <a:endParaRPr lang="vi-VN" sz="1500" dirty="0">
              <a:solidFill>
                <a:schemeClr val="tx1"/>
              </a:solidFill>
              <a:latin typeface="+mj-lt"/>
            </a:endParaRPr>
          </a:p>
        </p:txBody>
      </p:sp>
      <p:sp>
        <p:nvSpPr>
          <p:cNvPr id="3" name="Google Shape;244;p31">
            <a:extLst>
              <a:ext uri="{FF2B5EF4-FFF2-40B4-BE49-F238E27FC236}">
                <a16:creationId xmlns:a16="http://schemas.microsoft.com/office/drawing/2014/main" id="{71207883-9FAB-AA07-D809-9C676F33640B}"/>
              </a:ext>
            </a:extLst>
          </p:cNvPr>
          <p:cNvSpPr txBox="1">
            <a:spLocks/>
          </p:cNvSpPr>
          <p:nvPr/>
        </p:nvSpPr>
        <p:spPr>
          <a:xfrm>
            <a:off x="1188302" y="3923871"/>
            <a:ext cx="4169512"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solidFill>
                  <a:schemeClr val="tx1"/>
                </a:solidFill>
                <a:latin typeface="Times New Roman" panose="02020603050405020304" pitchFamily="18" charset="0"/>
              </a:rPr>
              <a:t>6) </a:t>
            </a:r>
            <a:r>
              <a:rPr lang="en-US" b="1" i="0" u="none" strike="noStrike" dirty="0" err="1">
                <a:solidFill>
                  <a:schemeClr val="tx1"/>
                </a:solidFill>
                <a:effectLst/>
                <a:latin typeface="Times New Roman" panose="02020603050405020304" pitchFamily="18" charset="0"/>
              </a:rPr>
              <a:t>Tiến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độ</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dự</a:t>
            </a:r>
            <a:r>
              <a:rPr lang="en-US" b="1" i="0" u="none" strike="noStrike" dirty="0">
                <a:solidFill>
                  <a:schemeClr val="tx1"/>
                </a:solidFill>
                <a:effectLst/>
                <a:latin typeface="Times New Roman" panose="02020603050405020304" pitchFamily="18" charset="0"/>
              </a:rPr>
              <a:t> án đúng </a:t>
            </a:r>
            <a:r>
              <a:rPr lang="en-US" b="1" i="0" u="none" strike="noStrike" dirty="0" err="1">
                <a:solidFill>
                  <a:schemeClr val="tx1"/>
                </a:solidFill>
                <a:effectLst/>
                <a:latin typeface="Times New Roman" panose="02020603050405020304" pitchFamily="18" charset="0"/>
              </a:rPr>
              <a:t>thời</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hạn</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B2985AD9-928C-55AF-AA39-2F7EBAA0C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37" y="35191"/>
            <a:ext cx="1921141" cy="108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4565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randombar(horizontal)">
                                      <p:cBhvr>
                                        <p:cTn id="7" dur="500"/>
                                        <p:tgtEl>
                                          <p:spTgt spid="24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8">
                                            <p:txEl>
                                              <p:pRg st="0" end="0"/>
                                            </p:txEl>
                                          </p:spTgt>
                                        </p:tgtEl>
                                        <p:attrNameLst>
                                          <p:attrName>style.visibility</p:attrName>
                                        </p:attrNameLst>
                                      </p:cBhvr>
                                      <p:to>
                                        <p:strVal val="visible"/>
                                      </p:to>
                                    </p:set>
                                    <p:animEffect transition="in" filter="randombar(horizontal)">
                                      <p:cBhvr>
                                        <p:cTn id="10" dur="500"/>
                                        <p:tgtEl>
                                          <p:spTgt spid="248">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7">
                                            <p:txEl>
                                              <p:pRg st="0" end="0"/>
                                            </p:txEl>
                                          </p:spTgt>
                                        </p:tgtEl>
                                        <p:attrNameLst>
                                          <p:attrName>style.visibility</p:attrName>
                                        </p:attrNameLst>
                                      </p:cBhvr>
                                      <p:to>
                                        <p:strVal val="visible"/>
                                      </p:to>
                                    </p:set>
                                    <p:animEffect transition="in" filter="randombar(horizontal)">
                                      <p:cBhvr>
                                        <p:cTn id="13" dur="500"/>
                                        <p:tgtEl>
                                          <p:spTgt spid="247">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9">
                                            <p:txEl>
                                              <p:pRg st="0" end="0"/>
                                            </p:txEl>
                                          </p:spTgt>
                                        </p:tgtEl>
                                        <p:attrNameLst>
                                          <p:attrName>style.visibility</p:attrName>
                                        </p:attrNameLst>
                                      </p:cBhvr>
                                      <p:to>
                                        <p:strVal val="visible"/>
                                      </p:to>
                                    </p:set>
                                    <p:animEffect transition="in" filter="randombar(horizontal)">
                                      <p:cBhvr>
                                        <p:cTn id="16" dur="500"/>
                                        <p:tgtEl>
                                          <p:spTgt spid="249">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1041602" y="803578"/>
            <a:ext cx="7672368" cy="3194100"/>
          </a:xfrm>
          <a:prstGeom prst="rect">
            <a:avLst/>
          </a:prstGeom>
        </p:spPr>
        <p:txBody>
          <a:bodyPr spcFirstLastPara="1" wrap="square" lIns="91425" tIns="91425" rIns="91425" bIns="91425" anchor="ctr" anchorCtr="0">
            <a:noAutofit/>
          </a:bodyPr>
          <a:lstStyle/>
          <a:p>
            <a:pPr algn="l" fontAlgn="base"/>
            <a:br>
              <a:rPr lang="vi-VN" sz="2400" i="1" dirty="0">
                <a:latin typeface="+mj-lt"/>
              </a:rPr>
            </a:br>
            <a:r>
              <a:rPr lang="en-US" sz="2400" b="0" i="0" u="none" strike="noStrike" dirty="0" err="1">
                <a:solidFill>
                  <a:schemeClr val="tx1"/>
                </a:solidFill>
                <a:effectLst/>
                <a:latin typeface="Times New Roman" panose="02020603050405020304" pitchFamily="18" charset="0"/>
              </a:rPr>
              <a:t>Thời</a:t>
            </a:r>
            <a:r>
              <a:rPr lang="en-US" sz="2400" b="0" i="0" u="none" strike="noStrike" dirty="0">
                <a:solidFill>
                  <a:schemeClr val="tx1"/>
                </a:solidFill>
                <a:effectLst/>
                <a:latin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rPr>
              <a:t>gian</a:t>
            </a:r>
            <a:r>
              <a:rPr lang="en-US" sz="2400" b="0" i="0" u="none" strike="noStrike" dirty="0">
                <a:solidFill>
                  <a:schemeClr val="tx1"/>
                </a:solidFill>
                <a:effectLst/>
                <a:latin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rPr>
              <a:t>thực</a:t>
            </a:r>
            <a:r>
              <a:rPr lang="en-US" sz="2400" b="0" i="0" u="none" strike="noStrike" dirty="0">
                <a:solidFill>
                  <a:schemeClr val="tx1"/>
                </a:solidFill>
                <a:effectLst/>
                <a:latin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rPr>
              <a:t>hiện</a:t>
            </a:r>
            <a:r>
              <a:rPr lang="en-US" sz="2400" b="0" i="0" u="none" strike="noStrike" dirty="0">
                <a:solidFill>
                  <a:schemeClr val="tx1"/>
                </a:solidFill>
                <a:effectLst/>
                <a:latin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rPr>
              <a:t>dự</a:t>
            </a:r>
            <a:r>
              <a:rPr lang="en-US" sz="2400" b="0" i="0" u="none" strike="noStrike" dirty="0">
                <a:solidFill>
                  <a:schemeClr val="tx1"/>
                </a:solidFill>
                <a:effectLst/>
                <a:latin typeface="Times New Roman" panose="02020603050405020304" pitchFamily="18" charset="0"/>
              </a:rPr>
              <a:t> án :từ </a:t>
            </a:r>
            <a:r>
              <a:rPr lang="en-US" sz="2400" b="0" i="0" u="none" strike="noStrike" dirty="0" err="1">
                <a:solidFill>
                  <a:schemeClr val="tx1"/>
                </a:solidFill>
                <a:effectLst/>
                <a:latin typeface="Times New Roman" panose="02020603050405020304" pitchFamily="18" charset="0"/>
              </a:rPr>
              <a:t>ngày</a:t>
            </a:r>
            <a:r>
              <a:rPr lang="en-US" sz="2400" b="0" i="0" u="none" strike="noStrike" dirty="0">
                <a:solidFill>
                  <a:schemeClr val="tx1"/>
                </a:solidFill>
                <a:effectLst/>
                <a:latin typeface="Times New Roman" panose="02020603050405020304" pitchFamily="18" charset="0"/>
              </a:rPr>
              <a:t> 30/9/2024 - 30/3/2025 </a:t>
            </a:r>
            <a:r>
              <a:rPr lang="en-US" sz="2400" b="0" i="0" u="none" strike="noStrike" dirty="0" err="1">
                <a:solidFill>
                  <a:schemeClr val="tx1"/>
                </a:solidFill>
                <a:effectLst/>
                <a:latin typeface="Times New Roman" panose="02020603050405020304" pitchFamily="18" charset="0"/>
              </a:rPr>
              <a:t>với</a:t>
            </a:r>
            <a:r>
              <a:rPr lang="en-US" sz="2400" b="0" i="0" u="none" strike="noStrike" dirty="0">
                <a:solidFill>
                  <a:schemeClr val="tx1"/>
                </a:solidFill>
                <a:effectLst/>
                <a:latin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t</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ổng</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kinh</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phí</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dự</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kiến</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100-200 </a:t>
            </a: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triệu</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VND.</a:t>
            </a:r>
            <a:br>
              <a:rPr lang="vi-VN" sz="2400" dirty="0">
                <a:latin typeface="Times New Roman" panose="02020603050405020304" pitchFamily="18" charset="0"/>
                <a:cs typeface="Times New Roman" panose="02020603050405020304" pitchFamily="18" charset="0"/>
              </a:rPr>
            </a:br>
            <a:endParaRPr sz="2400" dirty="0">
              <a:latin typeface="Times New Roman" panose="02020603050405020304" pitchFamily="18" charset="0"/>
              <a:cs typeface="Times New Roman" panose="02020603050405020304" pitchFamily="18" charset="0"/>
            </a:endParaRPr>
          </a:p>
        </p:txBody>
      </p:sp>
      <p:pic>
        <p:nvPicPr>
          <p:cNvPr id="255" name="Google Shape;255;p32"/>
          <p:cNvPicPr preferRelativeResize="0"/>
          <p:nvPr/>
        </p:nvPicPr>
        <p:blipFill>
          <a:blip r:embed="rId3">
            <a:alphaModFix/>
          </a:blip>
          <a:stretch>
            <a:fillRect/>
          </a:stretch>
        </p:blipFill>
        <p:spPr>
          <a:xfrm>
            <a:off x="0" y="2991824"/>
            <a:ext cx="2356402" cy="2943625"/>
          </a:xfrm>
          <a:prstGeom prst="rect">
            <a:avLst/>
          </a:prstGeom>
          <a:noFill/>
          <a:ln>
            <a:noFill/>
          </a:ln>
        </p:spPr>
      </p:pic>
      <p:grpSp>
        <p:nvGrpSpPr>
          <p:cNvPr id="256" name="Google Shape;256;p32"/>
          <p:cNvGrpSpPr/>
          <p:nvPr/>
        </p:nvGrpSpPr>
        <p:grpSpPr>
          <a:xfrm>
            <a:off x="5134932" y="3068700"/>
            <a:ext cx="4089807" cy="2200325"/>
            <a:chOff x="5149109" y="3073901"/>
            <a:chExt cx="4089807" cy="2200325"/>
          </a:xfrm>
        </p:grpSpPr>
        <p:pic>
          <p:nvPicPr>
            <p:cNvPr id="257" name="Google Shape;257;p32"/>
            <p:cNvPicPr preferRelativeResize="0"/>
            <p:nvPr/>
          </p:nvPicPr>
          <p:blipFill>
            <a:blip r:embed="rId4">
              <a:alphaModFix/>
            </a:blip>
            <a:stretch>
              <a:fillRect/>
            </a:stretch>
          </p:blipFill>
          <p:spPr>
            <a:xfrm flipH="1">
              <a:off x="5149109" y="3695625"/>
              <a:ext cx="2913603" cy="1546426"/>
            </a:xfrm>
            <a:prstGeom prst="rect">
              <a:avLst/>
            </a:prstGeom>
            <a:noFill/>
            <a:ln>
              <a:noFill/>
            </a:ln>
          </p:spPr>
        </p:pic>
        <p:pic>
          <p:nvPicPr>
            <p:cNvPr id="258" name="Google Shape;258;p32"/>
            <p:cNvPicPr preferRelativeResize="0"/>
            <p:nvPr/>
          </p:nvPicPr>
          <p:blipFill>
            <a:blip r:embed="rId5">
              <a:alphaModFix/>
            </a:blip>
            <a:stretch>
              <a:fillRect/>
            </a:stretch>
          </p:blipFill>
          <p:spPr>
            <a:xfrm flipH="1">
              <a:off x="6686832" y="3073901"/>
              <a:ext cx="2552083" cy="2200325"/>
            </a:xfrm>
            <a:prstGeom prst="rect">
              <a:avLst/>
            </a:prstGeom>
            <a:noFill/>
            <a:ln>
              <a:noFill/>
            </a:ln>
          </p:spPr>
        </p:pic>
      </p:grpSp>
      <p:grpSp>
        <p:nvGrpSpPr>
          <p:cNvPr id="259" name="Google Shape;259;p32"/>
          <p:cNvGrpSpPr/>
          <p:nvPr/>
        </p:nvGrpSpPr>
        <p:grpSpPr>
          <a:xfrm>
            <a:off x="6687061" y="-332671"/>
            <a:ext cx="2817397" cy="2179036"/>
            <a:chOff x="6687061" y="-332671"/>
            <a:chExt cx="2817397" cy="2179036"/>
          </a:xfrm>
        </p:grpSpPr>
        <p:pic>
          <p:nvPicPr>
            <p:cNvPr id="260" name="Google Shape;260;p32"/>
            <p:cNvPicPr preferRelativeResize="0"/>
            <p:nvPr/>
          </p:nvPicPr>
          <p:blipFill>
            <a:blip r:embed="rId6">
              <a:alphaModFix/>
            </a:blip>
            <a:stretch>
              <a:fillRect/>
            </a:stretch>
          </p:blipFill>
          <p:spPr>
            <a:xfrm rot="1123293">
              <a:off x="7724650" y="-121100"/>
              <a:ext cx="1573251" cy="1546426"/>
            </a:xfrm>
            <a:prstGeom prst="rect">
              <a:avLst/>
            </a:prstGeom>
            <a:noFill/>
            <a:ln>
              <a:noFill/>
            </a:ln>
          </p:spPr>
        </p:pic>
        <p:pic>
          <p:nvPicPr>
            <p:cNvPr id="261" name="Google Shape;261;p32"/>
            <p:cNvPicPr preferRelativeResize="0"/>
            <p:nvPr/>
          </p:nvPicPr>
          <p:blipFill>
            <a:blip r:embed="rId6">
              <a:alphaModFix/>
            </a:blip>
            <a:stretch>
              <a:fillRect/>
            </a:stretch>
          </p:blipFill>
          <p:spPr>
            <a:xfrm rot="1794627">
              <a:off x="6924666" y="292942"/>
              <a:ext cx="1331321" cy="1308642"/>
            </a:xfrm>
            <a:prstGeom prst="rect">
              <a:avLst/>
            </a:prstGeom>
            <a:noFill/>
            <a:ln>
              <a:noFill/>
            </a:ln>
          </p:spPr>
        </p:pic>
      </p:grpSp>
      <p:grpSp>
        <p:nvGrpSpPr>
          <p:cNvPr id="262" name="Google Shape;262;p32"/>
          <p:cNvGrpSpPr/>
          <p:nvPr/>
        </p:nvGrpSpPr>
        <p:grpSpPr>
          <a:xfrm>
            <a:off x="-241249" y="-595350"/>
            <a:ext cx="3128402" cy="2544490"/>
            <a:chOff x="-241249" y="-595350"/>
            <a:chExt cx="3128402" cy="2544490"/>
          </a:xfrm>
        </p:grpSpPr>
        <p:pic>
          <p:nvPicPr>
            <p:cNvPr id="263" name="Google Shape;263;p32"/>
            <p:cNvPicPr preferRelativeResize="0"/>
            <p:nvPr/>
          </p:nvPicPr>
          <p:blipFill>
            <a:blip r:embed="rId7">
              <a:alphaModFix/>
            </a:blip>
            <a:stretch>
              <a:fillRect/>
            </a:stretch>
          </p:blipFill>
          <p:spPr>
            <a:xfrm>
              <a:off x="-241249" y="-595350"/>
              <a:ext cx="3128402" cy="1762775"/>
            </a:xfrm>
            <a:prstGeom prst="rect">
              <a:avLst/>
            </a:prstGeom>
            <a:noFill/>
            <a:ln>
              <a:noFill/>
            </a:ln>
          </p:spPr>
        </p:pic>
        <p:pic>
          <p:nvPicPr>
            <p:cNvPr id="264" name="Google Shape;264;p32"/>
            <p:cNvPicPr preferRelativeResize="0"/>
            <p:nvPr/>
          </p:nvPicPr>
          <p:blipFill>
            <a:blip r:embed="rId6">
              <a:alphaModFix/>
            </a:blip>
            <a:stretch>
              <a:fillRect/>
            </a:stretch>
          </p:blipFill>
          <p:spPr>
            <a:xfrm rot="-2178452">
              <a:off x="375942" y="373390"/>
              <a:ext cx="1331320" cy="1308640"/>
            </a:xfrm>
            <a:prstGeom prst="rect">
              <a:avLst/>
            </a:prstGeom>
            <a:noFill/>
            <a:ln>
              <a:noFill/>
            </a:ln>
          </p:spPr>
        </p:pic>
      </p:grpSp>
      <p:sp>
        <p:nvSpPr>
          <p:cNvPr id="13" name="Google Shape;218;p29"/>
          <p:cNvSpPr txBox="1">
            <a:spLocks/>
          </p:cNvSpPr>
          <p:nvPr/>
        </p:nvSpPr>
        <p:spPr>
          <a:xfrm>
            <a:off x="2591014" y="499647"/>
            <a:ext cx="4753748" cy="801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Heebo"/>
              <a:buNone/>
              <a:defRPr sz="3600" b="1" i="0" u="none" strike="noStrike" cap="none">
                <a:solidFill>
                  <a:schemeClr val="dk1"/>
                </a:solidFill>
                <a:latin typeface="Heebo"/>
                <a:ea typeface="Heebo"/>
                <a:cs typeface="Heebo"/>
                <a:sym typeface="Heebo"/>
              </a:defRPr>
            </a:lvl1pPr>
            <a:lvl2pPr marR="0" lvl="1"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2pPr>
            <a:lvl3pPr marR="0" lvl="2"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3pPr>
            <a:lvl4pPr marR="0" lvl="3"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4pPr>
            <a:lvl5pPr marR="0" lvl="4"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5pPr>
            <a:lvl6pPr marR="0" lvl="5"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6pPr>
            <a:lvl7pPr marR="0" lvl="6"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7pPr>
            <a:lvl8pPr marR="0" lvl="7"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8pPr>
            <a:lvl9pPr marR="0" lvl="8"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9pPr>
          </a:lstStyle>
          <a:p>
            <a:r>
              <a:rPr lang="en-US" sz="3400" dirty="0" err="1">
                <a:latin typeface="+mj-lt"/>
              </a:rPr>
              <a:t>Thời</a:t>
            </a:r>
            <a:r>
              <a:rPr lang="en-US" sz="3400" dirty="0">
                <a:latin typeface="+mj-lt"/>
              </a:rPr>
              <a:t> </a:t>
            </a:r>
            <a:r>
              <a:rPr lang="en-US" sz="3400" dirty="0" err="1">
                <a:latin typeface="+mj-lt"/>
              </a:rPr>
              <a:t>gian</a:t>
            </a:r>
            <a:r>
              <a:rPr lang="en-US" sz="3400" dirty="0">
                <a:latin typeface="+mj-lt"/>
              </a:rPr>
              <a:t> </a:t>
            </a:r>
            <a:r>
              <a:rPr lang="en-US" sz="3400" dirty="0" err="1">
                <a:latin typeface="+mj-lt"/>
              </a:rPr>
              <a:t>và</a:t>
            </a:r>
            <a:r>
              <a:rPr lang="en-US" sz="3400" dirty="0">
                <a:latin typeface="+mj-lt"/>
              </a:rPr>
              <a:t> chi </a:t>
            </a:r>
            <a:r>
              <a:rPr lang="en-US" sz="3400" dirty="0" err="1">
                <a:latin typeface="+mj-lt"/>
              </a:rPr>
              <a:t>phí</a:t>
            </a:r>
            <a:r>
              <a:rPr lang="en-US" sz="3400" dirty="0">
                <a:latin typeface="+mj-lt"/>
              </a:rPr>
              <a:t> </a:t>
            </a:r>
            <a:r>
              <a:rPr lang="en-US" sz="3400" dirty="0" err="1">
                <a:latin typeface="+mj-lt"/>
              </a:rPr>
              <a:t>dự</a:t>
            </a:r>
            <a:r>
              <a:rPr lang="en-US" sz="3400" dirty="0">
                <a:latin typeface="+mj-lt"/>
              </a:rPr>
              <a:t> </a:t>
            </a:r>
            <a:r>
              <a:rPr lang="en-US" sz="3400" dirty="0" err="1">
                <a:latin typeface="+mj-lt"/>
              </a:rPr>
              <a:t>kiến</a:t>
            </a:r>
            <a:endParaRPr lang="vi-VN" sz="3400" dirty="0">
              <a:latin typeface="+mj-lt"/>
            </a:endParaRPr>
          </a:p>
        </p:txBody>
      </p:sp>
    </p:spTree>
    <p:extLst>
      <p:ext uri="{BB962C8B-B14F-4D97-AF65-F5344CB8AC3E}">
        <p14:creationId xmlns:p14="http://schemas.microsoft.com/office/powerpoint/2010/main" val="115749646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heel(1)">
                                      <p:cBhvr>
                                        <p:cTn id="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291500" y="1892400"/>
            <a:ext cx="5211600" cy="801181"/>
          </a:xfrm>
          <a:prstGeom prst="rect">
            <a:avLst/>
          </a:prstGeom>
        </p:spPr>
        <p:txBody>
          <a:bodyPr spcFirstLastPara="1" wrap="square" lIns="91425" tIns="91425" rIns="91425" bIns="91425" anchor="b" anchorCtr="0">
            <a:noAutofit/>
          </a:bodyPr>
          <a:lstStyle/>
          <a:p>
            <a:pPr marL="0" lvl="0" indent="0"/>
            <a:r>
              <a:rPr lang="vi-VN" dirty="0">
                <a:latin typeface="+mj-lt"/>
              </a:rPr>
              <a:t>Phân tích khả thi</a:t>
            </a:r>
          </a:p>
        </p:txBody>
      </p:sp>
      <p:sp>
        <p:nvSpPr>
          <p:cNvPr id="219" name="Google Shape;219;p29"/>
          <p:cNvSpPr txBox="1">
            <a:spLocks noGrp="1"/>
          </p:cNvSpPr>
          <p:nvPr>
            <p:ph type="title" idx="2"/>
          </p:nvPr>
        </p:nvSpPr>
        <p:spPr>
          <a:xfrm>
            <a:off x="1291500" y="8257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03</a:t>
            </a:r>
            <a:endParaRPr dirty="0"/>
          </a:p>
        </p:txBody>
      </p:sp>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216224636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3334836743"/>
              </p:ext>
            </p:extLst>
          </p:nvPr>
        </p:nvGraphicFramePr>
        <p:xfrm>
          <a:off x="819913" y="1267969"/>
          <a:ext cx="7228331" cy="3317069"/>
        </p:xfrm>
        <a:graphic>
          <a:graphicData uri="http://schemas.openxmlformats.org/drawingml/2006/table">
            <a:tbl>
              <a:tblPr/>
              <a:tblGrid>
                <a:gridCol w="789888">
                  <a:extLst>
                    <a:ext uri="{9D8B030D-6E8A-4147-A177-3AD203B41FA5}">
                      <a16:colId xmlns:a16="http://schemas.microsoft.com/office/drawing/2014/main" val="1067416620"/>
                    </a:ext>
                  </a:extLst>
                </a:gridCol>
                <a:gridCol w="1756821">
                  <a:extLst>
                    <a:ext uri="{9D8B030D-6E8A-4147-A177-3AD203B41FA5}">
                      <a16:colId xmlns:a16="http://schemas.microsoft.com/office/drawing/2014/main" val="2899136092"/>
                    </a:ext>
                  </a:extLst>
                </a:gridCol>
                <a:gridCol w="2451379">
                  <a:extLst>
                    <a:ext uri="{9D8B030D-6E8A-4147-A177-3AD203B41FA5}">
                      <a16:colId xmlns:a16="http://schemas.microsoft.com/office/drawing/2014/main" val="3688935979"/>
                    </a:ext>
                  </a:extLst>
                </a:gridCol>
                <a:gridCol w="716147">
                  <a:extLst>
                    <a:ext uri="{9D8B030D-6E8A-4147-A177-3AD203B41FA5}">
                      <a16:colId xmlns:a16="http://schemas.microsoft.com/office/drawing/2014/main" val="4229702271"/>
                    </a:ext>
                  </a:extLst>
                </a:gridCol>
                <a:gridCol w="1514096">
                  <a:extLst>
                    <a:ext uri="{9D8B030D-6E8A-4147-A177-3AD203B41FA5}">
                      <a16:colId xmlns:a16="http://schemas.microsoft.com/office/drawing/2014/main" val="3179408165"/>
                    </a:ext>
                  </a:extLst>
                </a:gridCol>
              </a:tblGrid>
              <a:tr h="97952">
                <a:tc>
                  <a:txBody>
                    <a:bodyPr/>
                    <a:lstStyle/>
                    <a:p>
                      <a:pPr algn="ctr" rtl="0" fontAlgn="t">
                        <a:spcBef>
                          <a:spcPts val="300"/>
                        </a:spcBef>
                        <a:spcAft>
                          <a:spcPts val="300"/>
                        </a:spcAft>
                      </a:pPr>
                      <a:r>
                        <a:rPr lang="vi-VN" sz="1200" b="1" i="0" u="none" strike="noStrike">
                          <a:solidFill>
                            <a:srgbClr val="000000"/>
                          </a:solidFill>
                          <a:effectLst/>
                          <a:latin typeface="Times New Roman" panose="02020603050405020304" pitchFamily="18" charset="0"/>
                        </a:rPr>
                        <a:t>STT</a:t>
                      </a:r>
                      <a:endParaRPr lang="vi-VN" sz="1200">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dirty="0">
                          <a:solidFill>
                            <a:srgbClr val="000000"/>
                          </a:solidFill>
                          <a:effectLst/>
                          <a:latin typeface="Times New Roman" panose="02020603050405020304" pitchFamily="18" charset="0"/>
                        </a:rPr>
                        <a:t>Vị trí</a:t>
                      </a:r>
                      <a:endParaRPr lang="vi-VN" sz="1200" dirty="0">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Times New Roman" panose="02020603050405020304" pitchFamily="18" charset="0"/>
                        </a:rPr>
                        <a:t>Yêu cầu chuyên môn</a:t>
                      </a:r>
                      <a:endParaRPr lang="vi-VN" sz="1200">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Times New Roman" panose="02020603050405020304" pitchFamily="18" charset="0"/>
                        </a:rPr>
                        <a:t>Số lượng</a:t>
                      </a:r>
                      <a:endParaRPr lang="vi-VN" sz="1200">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Times New Roman" panose="02020603050405020304" pitchFamily="18" charset="0"/>
                        </a:rPr>
                        <a:t>Dự kiến nguồn tuyển</a:t>
                      </a:r>
                      <a:endParaRPr lang="vi-VN" sz="1200">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98417966"/>
                  </a:ext>
                </a:extLst>
              </a:tr>
              <a:tr h="177537">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1</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Quản lý dự án</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Kinh nghiệm quản lý, kỹ năng giao tiếp</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1</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Nội bộ</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2711599"/>
                  </a:ext>
                </a:extLst>
              </a:tr>
              <a:tr h="376503">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2</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Lập trình viên Backend</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200" dirty="0"/>
                        <a:t>Node.js, Express, SQL Server, MongoDB</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3</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a:solidFill>
                            <a:schemeClr val="tx1"/>
                          </a:solidFill>
                          <a:effectLst/>
                          <a:latin typeface="Times New Roman" panose="02020603050405020304" pitchFamily="18" charset="0"/>
                        </a:rPr>
                        <a:t>Tuyển dụng hoặc nội bộ</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3359566"/>
                  </a:ext>
                </a:extLst>
              </a:tr>
              <a:tr h="495882">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3</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Lập trình viên Frontend</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vi-VN" sz="1200" dirty="0"/>
                        <a:t>React.js, HTML, CSS, JavaScript</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2</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a:solidFill>
                            <a:schemeClr val="tx1"/>
                          </a:solidFill>
                          <a:effectLst/>
                          <a:latin typeface="Times New Roman" panose="02020603050405020304" pitchFamily="18" charset="0"/>
                        </a:rPr>
                        <a:t>Tuyển dụng hoặc nội bộ</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931529"/>
                  </a:ext>
                </a:extLst>
              </a:tr>
              <a:tr h="535674">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4</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Thiết kế UI/UX</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vi-VN" sz="1200" dirty="0"/>
                        <a:t>Figma, Sketch, Adobe XD</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1</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a:solidFill>
                            <a:schemeClr val="tx1"/>
                          </a:solidFill>
                          <a:effectLst/>
                          <a:latin typeface="Times New Roman" panose="02020603050405020304" pitchFamily="18" charset="0"/>
                        </a:rPr>
                        <a:t>Tuyển dụng hoặc nội bộ</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339872"/>
                  </a:ext>
                </a:extLst>
              </a:tr>
              <a:tr h="296917">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5</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Kiểm thử phần mềm</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vi-VN" sz="1200" dirty="0"/>
                        <a:t>Kiểm thử web, bảo mật</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2</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a:solidFill>
                            <a:schemeClr val="tx1"/>
                          </a:solidFill>
                          <a:effectLst/>
                          <a:latin typeface="Times New Roman" panose="02020603050405020304" pitchFamily="18" charset="0"/>
                        </a:rPr>
                        <a:t>Tuyển dụng hoặc nội bộ</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123296"/>
                  </a:ext>
                </a:extLst>
              </a:tr>
              <a:tr h="336710">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6</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An ninh mạng</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vi-VN" sz="1200" dirty="0"/>
                        <a:t>Bảo mật web, xử lý lỗ hổng</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2</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a:solidFill>
                            <a:schemeClr val="tx1"/>
                          </a:solidFill>
                          <a:effectLst/>
                          <a:latin typeface="Times New Roman" panose="02020603050405020304" pitchFamily="18" charset="0"/>
                        </a:rPr>
                        <a:t>Tuyển dụng</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33432"/>
                  </a:ext>
                </a:extLst>
              </a:tr>
              <a:tr h="376503">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7</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Hỗ trợ khách hàng</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Giao tiếp, giải quyết vấn đề</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3</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Nội bộ</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6974756"/>
                  </a:ext>
                </a:extLst>
              </a:tr>
              <a:tr h="177537">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8</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a:solidFill>
                            <a:schemeClr val="tx1"/>
                          </a:solidFill>
                          <a:effectLst/>
                          <a:latin typeface="Times New Roman" panose="02020603050405020304" pitchFamily="18" charset="0"/>
                        </a:rPr>
                        <a:t>DevOps</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Docker, Kubernetes, CI/CD</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a:solidFill>
                            <a:schemeClr val="tx1"/>
                          </a:solidFill>
                          <a:effectLst/>
                          <a:latin typeface="Times New Roman" panose="02020603050405020304" pitchFamily="18" charset="0"/>
                        </a:rPr>
                        <a:t>1</a:t>
                      </a:r>
                      <a:endParaRPr lang="vi-VN" sz="120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Tuyển dụng</a:t>
                      </a:r>
                      <a:endParaRPr lang="vi-VN" sz="1200" dirty="0">
                        <a:solidFill>
                          <a:schemeClr val="tx1"/>
                        </a:solidFill>
                        <a:effectLs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9749364"/>
                  </a:ext>
                </a:extLst>
              </a:tr>
            </a:tbl>
          </a:graphicData>
        </a:graphic>
      </p:graphicFrame>
      <p:sp>
        <p:nvSpPr>
          <p:cNvPr id="15" name="Rectangle 2"/>
          <p:cNvSpPr>
            <a:spLocks noChangeArrowheads="1"/>
          </p:cNvSpPr>
          <p:nvPr/>
        </p:nvSpPr>
        <p:spPr bwMode="auto">
          <a:xfrm>
            <a:off x="3989388" y="1227236"/>
            <a:ext cx="28466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latin typeface="+mj-lt"/>
            </a:endParaRPr>
          </a:p>
        </p:txBody>
      </p:sp>
      <p:sp>
        <p:nvSpPr>
          <p:cNvPr id="16" name="Rectangle 15"/>
          <p:cNvSpPr/>
          <p:nvPr/>
        </p:nvSpPr>
        <p:spPr>
          <a:xfrm>
            <a:off x="1061384" y="139928"/>
            <a:ext cx="2258952" cy="461665"/>
          </a:xfrm>
          <a:prstGeom prst="rect">
            <a:avLst/>
          </a:prstGeom>
        </p:spPr>
        <p:txBody>
          <a:bodyPr wrap="none">
            <a:spAutoFit/>
          </a:bodyPr>
          <a:lstStyle/>
          <a:p>
            <a:r>
              <a:rPr lang="vi-VN" sz="2400" dirty="0">
                <a:solidFill>
                  <a:schemeClr val="tx1"/>
                </a:solidFill>
                <a:latin typeface="+mj-lt"/>
              </a:rPr>
              <a:t>Phân tích khả thi</a:t>
            </a:r>
          </a:p>
        </p:txBody>
      </p:sp>
      <p:sp>
        <p:nvSpPr>
          <p:cNvPr id="17" name="Rectangle 16"/>
          <p:cNvSpPr/>
          <p:nvPr/>
        </p:nvSpPr>
        <p:spPr>
          <a:xfrm>
            <a:off x="1037980" y="656249"/>
            <a:ext cx="1130438" cy="369332"/>
          </a:xfrm>
          <a:prstGeom prst="rect">
            <a:avLst/>
          </a:prstGeom>
        </p:spPr>
        <p:txBody>
          <a:bodyPr wrap="none">
            <a:spAutoFit/>
          </a:bodyPr>
          <a:lstStyle/>
          <a:p>
            <a:r>
              <a:rPr lang="vi-VN" sz="1800" dirty="0">
                <a:solidFill>
                  <a:schemeClr val="tx1"/>
                </a:solidFill>
                <a:latin typeface="+mj-lt"/>
              </a:rPr>
              <a:t>1.Nhân sự</a:t>
            </a:r>
          </a:p>
        </p:txBody>
      </p:sp>
    </p:spTree>
    <p:extLst>
      <p:ext uri="{BB962C8B-B14F-4D97-AF65-F5344CB8AC3E}">
        <p14:creationId xmlns:p14="http://schemas.microsoft.com/office/powerpoint/2010/main" val="93597424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ppt_w</p:attrName>
                                        </p:attrNameLst>
                                      </p:cBhvr>
                                      <p:tavLst>
                                        <p:tav tm="0" fmla="#ppt_w*sin(2.5*pi*$)">
                                          <p:val>
                                            <p:fltVal val="0"/>
                                          </p:val>
                                        </p:tav>
                                        <p:tav tm="100000">
                                          <p:val>
                                            <p:fltVal val="1"/>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3989388" y="1227236"/>
            <a:ext cx="28466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latin typeface="+mj-lt"/>
            </a:endParaRPr>
          </a:p>
        </p:txBody>
      </p:sp>
      <p:sp>
        <p:nvSpPr>
          <p:cNvPr id="16" name="Rectangle 15"/>
          <p:cNvSpPr/>
          <p:nvPr/>
        </p:nvSpPr>
        <p:spPr>
          <a:xfrm>
            <a:off x="1061384" y="139928"/>
            <a:ext cx="2258952" cy="461665"/>
          </a:xfrm>
          <a:prstGeom prst="rect">
            <a:avLst/>
          </a:prstGeom>
        </p:spPr>
        <p:txBody>
          <a:bodyPr wrap="none">
            <a:spAutoFit/>
          </a:bodyPr>
          <a:lstStyle/>
          <a:p>
            <a:r>
              <a:rPr lang="vi-VN" sz="2400" dirty="0">
                <a:solidFill>
                  <a:schemeClr val="tx1"/>
                </a:solidFill>
                <a:latin typeface="+mj-lt"/>
              </a:rPr>
              <a:t>Phân tích khả thi</a:t>
            </a:r>
          </a:p>
        </p:txBody>
      </p:sp>
      <p:sp>
        <p:nvSpPr>
          <p:cNvPr id="17" name="Rectangle 16"/>
          <p:cNvSpPr/>
          <p:nvPr/>
        </p:nvSpPr>
        <p:spPr>
          <a:xfrm>
            <a:off x="1037980" y="656249"/>
            <a:ext cx="1319592" cy="369332"/>
          </a:xfrm>
          <a:prstGeom prst="rect">
            <a:avLst/>
          </a:prstGeom>
        </p:spPr>
        <p:txBody>
          <a:bodyPr wrap="none">
            <a:spAutoFit/>
          </a:bodyPr>
          <a:lstStyle/>
          <a:p>
            <a:r>
              <a:rPr lang="en-US" sz="1800" dirty="0">
                <a:solidFill>
                  <a:schemeClr val="tx1"/>
                </a:solidFill>
                <a:latin typeface="+mj-lt"/>
              </a:rPr>
              <a:t>2</a:t>
            </a:r>
            <a:r>
              <a:rPr lang="vi-VN" sz="1800" dirty="0">
                <a:solidFill>
                  <a:schemeClr val="tx1"/>
                </a:solidFill>
                <a:latin typeface="+mj-lt"/>
              </a:rPr>
              <a:t>.</a:t>
            </a:r>
            <a:r>
              <a:rPr lang="en-US" sz="1800" dirty="0" err="1">
                <a:solidFill>
                  <a:schemeClr val="tx1"/>
                </a:solidFill>
                <a:latin typeface="+mj-lt"/>
              </a:rPr>
              <a:t>Tài</a:t>
            </a:r>
            <a:r>
              <a:rPr lang="en-US" sz="1800" dirty="0">
                <a:solidFill>
                  <a:schemeClr val="tx1"/>
                </a:solidFill>
                <a:latin typeface="+mj-lt"/>
              </a:rPr>
              <a:t> chính</a:t>
            </a:r>
            <a:endParaRPr lang="vi-VN" sz="1800" dirty="0">
              <a:solidFill>
                <a:schemeClr val="tx1"/>
              </a:solidFill>
              <a:latin typeface="+mj-lt"/>
            </a:endParaRPr>
          </a:p>
        </p:txBody>
      </p:sp>
      <p:sp>
        <p:nvSpPr>
          <p:cNvPr id="2" name="Rectangle 1">
            <a:extLst>
              <a:ext uri="{FF2B5EF4-FFF2-40B4-BE49-F238E27FC236}">
                <a16:creationId xmlns:a16="http://schemas.microsoft.com/office/drawing/2014/main" id="{A771C546-6F53-C678-AB21-A5AA1F7BCD04}"/>
              </a:ext>
            </a:extLst>
          </p:cNvPr>
          <p:cNvSpPr/>
          <p:nvPr/>
        </p:nvSpPr>
        <p:spPr>
          <a:xfrm>
            <a:off x="1697776" y="1251508"/>
            <a:ext cx="6051657" cy="3293209"/>
          </a:xfrm>
          <a:prstGeom prst="rect">
            <a:avLst/>
          </a:prstGeom>
        </p:spPr>
        <p:txBody>
          <a:bodyPr wrap="none">
            <a:spAutoFit/>
          </a:bodyPr>
          <a:lstStyle/>
          <a:p>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Chi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phí</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phát</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triển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Nhân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sự: 70-100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endPar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Phần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mềm</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&amp;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công</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cụ</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10-20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VND</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Phát</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triển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và</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kiểm</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thử</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động</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10-15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VND</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kế</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UI/UX: 10-15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VND</a:t>
            </a:r>
          </a:p>
          <a:p>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Chi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phí</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vận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hành</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Máy</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chủ</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và</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bảo</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trì</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5-10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VND/</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tháng</a:t>
            </a:r>
            <a:endPar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Marketing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và</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quảng</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bá</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20-30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triệu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VND</a:t>
            </a:r>
          </a:p>
          <a:p>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Nguồn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đầu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tư</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Từ ABC Media Entertainment. </a:t>
            </a:r>
          </a:p>
          <a:p>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Khả</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năng</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thu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hồi</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vốn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Thông qua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phí</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đặt</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vé</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quảng</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cáo</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và</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hợp</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tác</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với</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các</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đối</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tác</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lvl="0"/>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Dự</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kiến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hoàn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vốn</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sau</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1-2 </a:t>
            </a:r>
            <a:r>
              <a:rPr lang="en-US" sz="16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năm</a:t>
            </a:r>
            <a:r>
              <a:rPr lang="en-US" sz="16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9577177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subTitle" idx="13"/>
          </p:nvPr>
        </p:nvSpPr>
        <p:spPr>
          <a:xfrm>
            <a:off x="1317925" y="2003424"/>
            <a:ext cx="6784500" cy="447600"/>
          </a:xfrm>
          <a:prstGeom prst="rect">
            <a:avLst/>
          </a:prstGeom>
        </p:spPr>
        <p:txBody>
          <a:bodyPr spcFirstLastPara="1" wrap="square" lIns="91425" tIns="91425" rIns="91425" bIns="91425" anchor="b" anchorCtr="0">
            <a:noAutofit/>
          </a:bodyPr>
          <a:lstStyle/>
          <a:p>
            <a:pPr marL="0" lvl="0" indent="0"/>
            <a:r>
              <a:rPr lang="vi-VN" dirty="0">
                <a:latin typeface="+mj-lt"/>
              </a:rPr>
              <a:t>Mô tả dự án</a:t>
            </a:r>
            <a:endParaRPr dirty="0">
              <a:latin typeface="+mj-lt"/>
            </a:endParaRPr>
          </a:p>
        </p:txBody>
      </p:sp>
      <p:sp>
        <p:nvSpPr>
          <p:cNvPr id="194" name="Google Shape;194;p27"/>
          <p:cNvSpPr txBox="1">
            <a:spLocks noGrp="1"/>
          </p:cNvSpPr>
          <p:nvPr>
            <p:ph type="subTitle" idx="9"/>
          </p:nvPr>
        </p:nvSpPr>
        <p:spPr>
          <a:xfrm>
            <a:off x="1317925" y="1109725"/>
            <a:ext cx="6784500" cy="447600"/>
          </a:xfrm>
          <a:prstGeom prst="rect">
            <a:avLst/>
          </a:prstGeom>
        </p:spPr>
        <p:txBody>
          <a:bodyPr spcFirstLastPara="1" wrap="square" lIns="91425" tIns="91425" rIns="91425" bIns="91425" anchor="b" anchorCtr="0">
            <a:noAutofit/>
          </a:bodyPr>
          <a:lstStyle/>
          <a:p>
            <a:pPr marL="0" lvl="0" indent="0"/>
            <a:r>
              <a:rPr lang="vi-VN" dirty="0">
                <a:latin typeface="+mj-lt"/>
              </a:rPr>
              <a:t>Thông tin chung về dự án</a:t>
            </a:r>
            <a:endParaRPr dirty="0">
              <a:latin typeface="+mj-lt"/>
            </a:endParaRPr>
          </a:p>
        </p:txBody>
      </p:sp>
      <p:sp>
        <p:nvSpPr>
          <p:cNvPr id="195" name="Google Shape;195;p27"/>
          <p:cNvSpPr txBox="1">
            <a:spLocks noGrp="1"/>
          </p:cNvSpPr>
          <p:nvPr>
            <p:ph type="subTitle" idx="15"/>
          </p:nvPr>
        </p:nvSpPr>
        <p:spPr>
          <a:xfrm>
            <a:off x="1325302" y="3790822"/>
            <a:ext cx="6784500" cy="447600"/>
          </a:xfrm>
          <a:prstGeom prst="rect">
            <a:avLst/>
          </a:prstGeom>
        </p:spPr>
        <p:txBody>
          <a:bodyPr spcFirstLastPara="1" wrap="square" lIns="91425" tIns="91425" rIns="91425" bIns="91425" anchor="b" anchorCtr="0">
            <a:noAutofit/>
          </a:bodyPr>
          <a:lstStyle/>
          <a:p>
            <a:pPr marL="0" lvl="0" indent="0"/>
            <a:r>
              <a:rPr lang="vi-VN" dirty="0">
                <a:latin typeface="+mj-lt"/>
              </a:rPr>
              <a:t>Đánh giá </a:t>
            </a:r>
            <a:r>
              <a:rPr lang="en-US" dirty="0" err="1">
                <a:latin typeface="Times New Roman" panose="02020603050405020304" pitchFamily="18" charset="0"/>
                <a:cs typeface="Times New Roman" panose="02020603050405020304" pitchFamily="18" charset="0"/>
              </a:rPr>
              <a:t>chung</a:t>
            </a:r>
            <a:endParaRPr dirty="0">
              <a:latin typeface="Times New Roman" panose="02020603050405020304" pitchFamily="18" charset="0"/>
              <a:cs typeface="Times New Roman" panose="02020603050405020304" pitchFamily="18" charset="0"/>
            </a:endParaRPr>
          </a:p>
        </p:txBody>
      </p:sp>
      <p:sp>
        <p:nvSpPr>
          <p:cNvPr id="196" name="Google Shape;196;p27"/>
          <p:cNvSpPr txBox="1">
            <a:spLocks noGrp="1"/>
          </p:cNvSpPr>
          <p:nvPr>
            <p:ph type="title" idx="5"/>
          </p:nvPr>
        </p:nvSpPr>
        <p:spPr>
          <a:xfrm>
            <a:off x="713225" y="1082775"/>
            <a:ext cx="60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
        <p:nvSpPr>
          <p:cNvPr id="197" name="Google Shape;19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Nội dung gồm</a:t>
            </a:r>
            <a:endParaRPr dirty="0">
              <a:latin typeface="Times New Roman" panose="02020603050405020304" pitchFamily="18" charset="0"/>
              <a:cs typeface="Times New Roman" panose="02020603050405020304" pitchFamily="18" charset="0"/>
            </a:endParaRPr>
          </a:p>
        </p:txBody>
      </p:sp>
      <p:sp>
        <p:nvSpPr>
          <p:cNvPr id="202" name="Google Shape;202;p27"/>
          <p:cNvSpPr txBox="1">
            <a:spLocks noGrp="1"/>
          </p:cNvSpPr>
          <p:nvPr>
            <p:ph type="title" idx="6"/>
          </p:nvPr>
        </p:nvSpPr>
        <p:spPr>
          <a:xfrm>
            <a:off x="717926" y="2870155"/>
            <a:ext cx="60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03</a:t>
            </a:r>
            <a:endParaRPr>
              <a:latin typeface="+mj-lt"/>
            </a:endParaRPr>
          </a:p>
        </p:txBody>
      </p:sp>
      <p:sp>
        <p:nvSpPr>
          <p:cNvPr id="203" name="Google Shape;203;p27"/>
          <p:cNvSpPr txBox="1">
            <a:spLocks noGrp="1"/>
          </p:cNvSpPr>
          <p:nvPr>
            <p:ph type="title" idx="7"/>
          </p:nvPr>
        </p:nvSpPr>
        <p:spPr>
          <a:xfrm>
            <a:off x="713235" y="1976464"/>
            <a:ext cx="60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02</a:t>
            </a:r>
            <a:endParaRPr dirty="0">
              <a:latin typeface="+mj-lt"/>
            </a:endParaRPr>
          </a:p>
        </p:txBody>
      </p:sp>
      <p:sp>
        <p:nvSpPr>
          <p:cNvPr id="204" name="Google Shape;204;p27"/>
          <p:cNvSpPr txBox="1">
            <a:spLocks noGrp="1"/>
          </p:cNvSpPr>
          <p:nvPr>
            <p:ph type="title" idx="8"/>
          </p:nvPr>
        </p:nvSpPr>
        <p:spPr>
          <a:xfrm>
            <a:off x="717932" y="3763850"/>
            <a:ext cx="60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04</a:t>
            </a:r>
            <a:endParaRPr>
              <a:latin typeface="+mj-lt"/>
            </a:endParaRPr>
          </a:p>
        </p:txBody>
      </p:sp>
      <p:sp>
        <p:nvSpPr>
          <p:cNvPr id="205" name="Google Shape;205;p27"/>
          <p:cNvSpPr txBox="1">
            <a:spLocks noGrp="1"/>
          </p:cNvSpPr>
          <p:nvPr>
            <p:ph type="subTitle" idx="14"/>
          </p:nvPr>
        </p:nvSpPr>
        <p:spPr>
          <a:xfrm>
            <a:off x="1325302" y="2897123"/>
            <a:ext cx="6784500" cy="447600"/>
          </a:xfrm>
          <a:prstGeom prst="rect">
            <a:avLst/>
          </a:prstGeom>
        </p:spPr>
        <p:txBody>
          <a:bodyPr spcFirstLastPara="1" wrap="square" lIns="91425" tIns="91425" rIns="91425" bIns="91425" anchor="b" anchorCtr="0">
            <a:noAutofit/>
          </a:bodyPr>
          <a:lstStyle/>
          <a:p>
            <a:pPr marL="0" lvl="0" indent="0"/>
            <a:r>
              <a:rPr lang="vi-VN" dirty="0">
                <a:latin typeface="+mj-lt"/>
              </a:rPr>
              <a:t>Phân tích khả thi</a:t>
            </a:r>
            <a:endParaRPr dirty="0">
              <a:latin typeface="+mj-lt"/>
            </a:endParaRPr>
          </a:p>
        </p:txBody>
      </p:sp>
      <p:pic>
        <p:nvPicPr>
          <p:cNvPr id="206" name="Google Shape;206;p27"/>
          <p:cNvPicPr preferRelativeResize="0"/>
          <p:nvPr/>
        </p:nvPicPr>
        <p:blipFill>
          <a:blip r:embed="rId3">
            <a:alphaModFix/>
          </a:blip>
          <a:stretch>
            <a:fillRect/>
          </a:stretch>
        </p:blipFill>
        <p:spPr>
          <a:xfrm>
            <a:off x="7724575" y="2104974"/>
            <a:ext cx="1809300" cy="32482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2384301505"/>
              </p:ext>
            </p:extLst>
          </p:nvPr>
        </p:nvGraphicFramePr>
        <p:xfrm>
          <a:off x="774193" y="1080237"/>
          <a:ext cx="7228331" cy="3755019"/>
        </p:xfrm>
        <a:graphic>
          <a:graphicData uri="http://schemas.openxmlformats.org/drawingml/2006/table">
            <a:tbl>
              <a:tblPr/>
              <a:tblGrid>
                <a:gridCol w="789888">
                  <a:extLst>
                    <a:ext uri="{9D8B030D-6E8A-4147-A177-3AD203B41FA5}">
                      <a16:colId xmlns:a16="http://schemas.microsoft.com/office/drawing/2014/main" val="1067416620"/>
                    </a:ext>
                  </a:extLst>
                </a:gridCol>
                <a:gridCol w="1756821">
                  <a:extLst>
                    <a:ext uri="{9D8B030D-6E8A-4147-A177-3AD203B41FA5}">
                      <a16:colId xmlns:a16="http://schemas.microsoft.com/office/drawing/2014/main" val="2899136092"/>
                    </a:ext>
                  </a:extLst>
                </a:gridCol>
                <a:gridCol w="2451379">
                  <a:extLst>
                    <a:ext uri="{9D8B030D-6E8A-4147-A177-3AD203B41FA5}">
                      <a16:colId xmlns:a16="http://schemas.microsoft.com/office/drawing/2014/main" val="3688935979"/>
                    </a:ext>
                  </a:extLst>
                </a:gridCol>
                <a:gridCol w="716147">
                  <a:extLst>
                    <a:ext uri="{9D8B030D-6E8A-4147-A177-3AD203B41FA5}">
                      <a16:colId xmlns:a16="http://schemas.microsoft.com/office/drawing/2014/main" val="4229702271"/>
                    </a:ext>
                  </a:extLst>
                </a:gridCol>
                <a:gridCol w="1514096">
                  <a:extLst>
                    <a:ext uri="{9D8B030D-6E8A-4147-A177-3AD203B41FA5}">
                      <a16:colId xmlns:a16="http://schemas.microsoft.com/office/drawing/2014/main" val="3179408165"/>
                    </a:ext>
                  </a:extLst>
                </a:gridCol>
              </a:tblGrid>
              <a:tr h="284989">
                <a:tc>
                  <a:txBody>
                    <a:bodyPr/>
                    <a:lstStyle/>
                    <a:p>
                      <a:pPr algn="ctr" rtl="0" fontAlgn="t">
                        <a:spcBef>
                          <a:spcPts val="300"/>
                        </a:spcBef>
                        <a:spcAft>
                          <a:spcPts val="300"/>
                        </a:spcAft>
                      </a:pPr>
                      <a:r>
                        <a:rPr lang="vi-VN" sz="1300" b="1" i="0" u="none" strike="noStrike">
                          <a:solidFill>
                            <a:srgbClr val="000000"/>
                          </a:solidFill>
                          <a:effectLst/>
                          <a:latin typeface="Times New Roman" panose="02020603050405020304" pitchFamily="18" charset="0"/>
                        </a:rPr>
                        <a:t>STT</a:t>
                      </a:r>
                      <a:endParaRPr lang="vi-VN">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300" b="1" i="0" u="none" strike="noStrike">
                          <a:solidFill>
                            <a:srgbClr val="000000"/>
                          </a:solidFill>
                          <a:effectLst/>
                          <a:latin typeface="Times New Roman" panose="02020603050405020304" pitchFamily="18" charset="0"/>
                        </a:rPr>
                        <a:t>Tên trang thiết bị</a:t>
                      </a:r>
                      <a:endParaRPr lang="vi-VN">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300" b="1" i="0" u="none" strike="noStrike" dirty="0">
                          <a:solidFill>
                            <a:srgbClr val="000000"/>
                          </a:solidFill>
                          <a:effectLst/>
                          <a:latin typeface="Times New Roman" panose="02020603050405020304" pitchFamily="18" charset="0"/>
                        </a:rPr>
                        <a:t>Mục đích sử dụng</a:t>
                      </a:r>
                      <a:endParaRPr lang="vi-VN" dirty="0">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300" b="1" i="0" u="none" strike="noStrike" dirty="0">
                          <a:solidFill>
                            <a:srgbClr val="000000"/>
                          </a:solidFill>
                          <a:effectLst/>
                          <a:latin typeface="Times New Roman" panose="02020603050405020304" pitchFamily="18" charset="0"/>
                        </a:rPr>
                        <a:t>Số lượng</a:t>
                      </a:r>
                      <a:endParaRPr lang="vi-VN" dirty="0">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300" b="1" i="0" u="none" strike="noStrike">
                          <a:solidFill>
                            <a:srgbClr val="000000"/>
                          </a:solidFill>
                          <a:effectLst/>
                          <a:latin typeface="Times New Roman" panose="02020603050405020304" pitchFamily="18" charset="0"/>
                        </a:rPr>
                        <a:t>Dự kiến nguồn cung</a:t>
                      </a:r>
                      <a:endParaRPr lang="vi-VN">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98417966"/>
                  </a:ext>
                </a:extLst>
              </a:tr>
              <a:tr h="177537">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a:solidFill>
                            <a:schemeClr val="tx1"/>
                          </a:solidFill>
                          <a:effectLst/>
                          <a:latin typeface="Times New Roman" panose="02020603050405020304" pitchFamily="18" charset="0"/>
                        </a:rPr>
                        <a:t>Máy chủ Server</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Lưu trữ dữ liệu</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2-3</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300" b="0" i="0" u="none" strike="noStrike">
                          <a:solidFill>
                            <a:schemeClr val="tx1"/>
                          </a:solidFill>
                          <a:effectLst/>
                          <a:latin typeface="Times New Roman" panose="02020603050405020304" pitchFamily="18" charset="0"/>
                        </a:rPr>
                        <a:t>Cloud server (AWS, Google Cloud)</a:t>
                      </a:r>
                      <a:endParaRPr lang="en-US">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2711599"/>
                  </a:ext>
                </a:extLst>
              </a:tr>
              <a:tr h="376503">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2</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dirty="0">
                          <a:solidFill>
                            <a:schemeClr val="tx1"/>
                          </a:solidFill>
                          <a:effectLst/>
                          <a:latin typeface="Times New Roman" panose="02020603050405020304" pitchFamily="18" charset="0"/>
                        </a:rPr>
                        <a:t>Máy tính cá nhân</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Cho lập trình, thiết kế</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10-15</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300" b="0" i="0" u="none" strike="noStrike">
                          <a:solidFill>
                            <a:schemeClr val="tx1"/>
                          </a:solidFill>
                          <a:effectLst/>
                          <a:latin typeface="Times New Roman" panose="02020603050405020304" pitchFamily="18" charset="0"/>
                        </a:rPr>
                        <a:t>Cá nhân</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3359566"/>
                  </a:ext>
                </a:extLst>
              </a:tr>
              <a:tr h="495882">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3</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a:solidFill>
                            <a:schemeClr val="tx1"/>
                          </a:solidFill>
                          <a:effectLst/>
                          <a:latin typeface="Times New Roman" panose="02020603050405020304" pitchFamily="18" charset="0"/>
                        </a:rPr>
                        <a:t>Phần mềm quản lý dự án</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Quản lý tiến độ</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300" b="0" i="0" u="none" strike="noStrike">
                          <a:solidFill>
                            <a:schemeClr val="tx1"/>
                          </a:solidFill>
                          <a:effectLst/>
                          <a:latin typeface="Times New Roman" panose="02020603050405020304" pitchFamily="18" charset="0"/>
                        </a:rPr>
                        <a:t>Trello, Asana,...</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931529"/>
                  </a:ext>
                </a:extLst>
              </a:tr>
              <a:tr h="535674">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4</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a:solidFill>
                            <a:schemeClr val="tx1"/>
                          </a:solidFill>
                          <a:effectLst/>
                          <a:latin typeface="Times New Roman" panose="02020603050405020304" pitchFamily="18" charset="0"/>
                        </a:rPr>
                        <a:t>Phần mềm thiết kế</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dirty="0"/>
                        <a:t>Thiết kế UI/UX</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300" b="0" i="0" u="none" strike="noStrike">
                          <a:solidFill>
                            <a:schemeClr val="tx1"/>
                          </a:solidFill>
                          <a:effectLst/>
                          <a:latin typeface="Times New Roman" panose="02020603050405020304" pitchFamily="18" charset="0"/>
                        </a:rPr>
                        <a:t>Figma, Adobe XD,...</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339872"/>
                  </a:ext>
                </a:extLst>
              </a:tr>
              <a:tr h="296917">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5</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a:solidFill>
                            <a:schemeClr val="tx1"/>
                          </a:solidFill>
                          <a:effectLst/>
                          <a:latin typeface="Times New Roman" panose="02020603050405020304" pitchFamily="18" charset="0"/>
                        </a:rPr>
                        <a:t>Phần mềm lập trình</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dirty="0">
                          <a:solidFill>
                            <a:schemeClr val="tx1"/>
                          </a:solidFill>
                          <a:effectLst/>
                          <a:latin typeface="Times New Roman" panose="02020603050405020304" pitchFamily="18" charset="0"/>
                        </a:rPr>
                        <a:t>Dùng cho lập trình viên để phát triển ứng dụng backend và frontend.</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300" b="0" i="0" u="none" strike="noStrike">
                          <a:solidFill>
                            <a:schemeClr val="tx1"/>
                          </a:solidFill>
                          <a:effectLst/>
                          <a:latin typeface="Times New Roman" panose="02020603050405020304" pitchFamily="18" charset="0"/>
                        </a:rPr>
                        <a:t>Visual Studio Code, WebStorm,...</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123296"/>
                  </a:ext>
                </a:extLst>
              </a:tr>
              <a:tr h="336710">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6</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a:solidFill>
                            <a:schemeClr val="tx1"/>
                          </a:solidFill>
                          <a:effectLst/>
                          <a:latin typeface="Times New Roman" panose="02020603050405020304" pitchFamily="18" charset="0"/>
                        </a:rPr>
                        <a:t>Giải pháp bảo mật </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300" b="0" i="0" u="none" strike="noStrike" dirty="0">
                          <a:solidFill>
                            <a:schemeClr val="tx1"/>
                          </a:solidFill>
                          <a:effectLst/>
                          <a:latin typeface="Times New Roman" panose="02020603050405020304" pitchFamily="18" charset="0"/>
                        </a:rPr>
                        <a:t>Bảo vệ website trước các lỗ hổng bảo mật, mã hóa dữ liệu người dùng.</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300" b="0" i="0" u="none" strike="noStrike">
                          <a:solidFill>
                            <a:schemeClr val="tx1"/>
                          </a:solidFill>
                          <a:effectLst/>
                          <a:latin typeface="Times New Roman" panose="02020603050405020304" pitchFamily="18" charset="0"/>
                        </a:rPr>
                        <a:t>1</a:t>
                      </a:r>
                      <a:endParaRPr lang="vi-VN">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300" b="0" i="0" u="none" strike="noStrike" dirty="0">
                          <a:solidFill>
                            <a:schemeClr val="tx1"/>
                          </a:solidFill>
                          <a:effectLst/>
                          <a:latin typeface="Times New Roman" panose="02020603050405020304" pitchFamily="18" charset="0"/>
                        </a:rPr>
                        <a:t>Cloudflare, OWASP,...</a:t>
                      </a:r>
                      <a:endParaRPr lang="vi-VN"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33432"/>
                  </a:ext>
                </a:extLst>
              </a:tr>
            </a:tbl>
          </a:graphicData>
        </a:graphic>
      </p:graphicFrame>
      <p:sp>
        <p:nvSpPr>
          <p:cNvPr id="15" name="Rectangle 2"/>
          <p:cNvSpPr>
            <a:spLocks noChangeArrowheads="1"/>
          </p:cNvSpPr>
          <p:nvPr/>
        </p:nvSpPr>
        <p:spPr bwMode="auto">
          <a:xfrm>
            <a:off x="3989388" y="1227236"/>
            <a:ext cx="28466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latin typeface="+mj-lt"/>
            </a:endParaRPr>
          </a:p>
        </p:txBody>
      </p:sp>
      <p:sp>
        <p:nvSpPr>
          <p:cNvPr id="16" name="Rectangle 15"/>
          <p:cNvSpPr/>
          <p:nvPr/>
        </p:nvSpPr>
        <p:spPr>
          <a:xfrm>
            <a:off x="1061384" y="139928"/>
            <a:ext cx="2258952" cy="461665"/>
          </a:xfrm>
          <a:prstGeom prst="rect">
            <a:avLst/>
          </a:prstGeom>
        </p:spPr>
        <p:txBody>
          <a:bodyPr wrap="none">
            <a:spAutoFit/>
          </a:bodyPr>
          <a:lstStyle/>
          <a:p>
            <a:r>
              <a:rPr lang="vi-VN" sz="2400" dirty="0">
                <a:solidFill>
                  <a:schemeClr val="tx1"/>
                </a:solidFill>
                <a:latin typeface="+mj-lt"/>
              </a:rPr>
              <a:t>Phân tích khả thi</a:t>
            </a:r>
          </a:p>
        </p:txBody>
      </p:sp>
      <p:sp>
        <p:nvSpPr>
          <p:cNvPr id="17" name="Rectangle 16"/>
          <p:cNvSpPr/>
          <p:nvPr/>
        </p:nvSpPr>
        <p:spPr>
          <a:xfrm>
            <a:off x="1037980" y="656249"/>
            <a:ext cx="1685077" cy="369332"/>
          </a:xfrm>
          <a:prstGeom prst="rect">
            <a:avLst/>
          </a:prstGeom>
        </p:spPr>
        <p:txBody>
          <a:bodyPr wrap="none">
            <a:spAutoFit/>
          </a:bodyPr>
          <a:lstStyle/>
          <a:p>
            <a:r>
              <a:rPr lang="en-US" sz="1800" dirty="0">
                <a:solidFill>
                  <a:schemeClr val="tx1"/>
                </a:solidFill>
                <a:latin typeface="+mj-lt"/>
              </a:rPr>
              <a:t>3</a:t>
            </a:r>
            <a:r>
              <a:rPr lang="vi-VN" sz="1800" dirty="0">
                <a:solidFill>
                  <a:schemeClr val="tx1"/>
                </a:solidFill>
                <a:latin typeface="+mj-lt"/>
              </a:rPr>
              <a:t>.</a:t>
            </a:r>
            <a:r>
              <a:rPr lang="vi-VN" sz="1800" dirty="0">
                <a:latin typeface="+mj-lt"/>
              </a:rPr>
              <a:t> </a:t>
            </a:r>
            <a:r>
              <a:rPr lang="vi-VN" sz="1800" dirty="0">
                <a:solidFill>
                  <a:schemeClr val="tx1"/>
                </a:solidFill>
                <a:latin typeface="+mj-lt"/>
              </a:rPr>
              <a:t>Trang thiết bị</a:t>
            </a:r>
          </a:p>
        </p:txBody>
      </p:sp>
    </p:spTree>
    <p:extLst>
      <p:ext uri="{BB962C8B-B14F-4D97-AF65-F5344CB8AC3E}">
        <p14:creationId xmlns:p14="http://schemas.microsoft.com/office/powerpoint/2010/main" val="24702773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ppt_w</p:attrName>
                                        </p:attrNameLst>
                                      </p:cBhvr>
                                      <p:tavLst>
                                        <p:tav tm="0" fmla="#ppt_w*sin(2.5*pi*$)">
                                          <p:val>
                                            <p:fltVal val="0"/>
                                          </p:val>
                                        </p:tav>
                                        <p:tav tm="100000">
                                          <p:val>
                                            <p:fltVal val="1"/>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314384849"/>
              </p:ext>
            </p:extLst>
          </p:nvPr>
        </p:nvGraphicFramePr>
        <p:xfrm>
          <a:off x="819913" y="1267969"/>
          <a:ext cx="7228331" cy="3501426"/>
        </p:xfrm>
        <a:graphic>
          <a:graphicData uri="http://schemas.openxmlformats.org/drawingml/2006/table">
            <a:tbl>
              <a:tblPr/>
              <a:tblGrid>
                <a:gridCol w="789888">
                  <a:extLst>
                    <a:ext uri="{9D8B030D-6E8A-4147-A177-3AD203B41FA5}">
                      <a16:colId xmlns:a16="http://schemas.microsoft.com/office/drawing/2014/main" val="1067416620"/>
                    </a:ext>
                  </a:extLst>
                </a:gridCol>
                <a:gridCol w="1756821">
                  <a:extLst>
                    <a:ext uri="{9D8B030D-6E8A-4147-A177-3AD203B41FA5}">
                      <a16:colId xmlns:a16="http://schemas.microsoft.com/office/drawing/2014/main" val="2899136092"/>
                    </a:ext>
                  </a:extLst>
                </a:gridCol>
                <a:gridCol w="2451379">
                  <a:extLst>
                    <a:ext uri="{9D8B030D-6E8A-4147-A177-3AD203B41FA5}">
                      <a16:colId xmlns:a16="http://schemas.microsoft.com/office/drawing/2014/main" val="3688935979"/>
                    </a:ext>
                  </a:extLst>
                </a:gridCol>
                <a:gridCol w="716147">
                  <a:extLst>
                    <a:ext uri="{9D8B030D-6E8A-4147-A177-3AD203B41FA5}">
                      <a16:colId xmlns:a16="http://schemas.microsoft.com/office/drawing/2014/main" val="4229702271"/>
                    </a:ext>
                  </a:extLst>
                </a:gridCol>
                <a:gridCol w="1514096">
                  <a:extLst>
                    <a:ext uri="{9D8B030D-6E8A-4147-A177-3AD203B41FA5}">
                      <a16:colId xmlns:a16="http://schemas.microsoft.com/office/drawing/2014/main" val="3179408165"/>
                    </a:ext>
                  </a:extLst>
                </a:gridCol>
              </a:tblGrid>
              <a:tr h="97952">
                <a:tc>
                  <a:txBody>
                    <a:bodyPr/>
                    <a:lstStyle/>
                    <a:p>
                      <a:pPr algn="ctr" rtl="0" fontAlgn="t">
                        <a:spcBef>
                          <a:spcPts val="300"/>
                        </a:spcBef>
                        <a:spcAft>
                          <a:spcPts val="300"/>
                        </a:spcAft>
                      </a:pPr>
                      <a:r>
                        <a:rPr lang="vi-VN" sz="1200" b="1" i="0" u="none" strike="noStrike">
                          <a:solidFill>
                            <a:srgbClr val="000000"/>
                          </a:solidFill>
                          <a:effectLst/>
                          <a:latin typeface="+mj-lt"/>
                        </a:rPr>
                        <a:t>STT</a:t>
                      </a:r>
                      <a:endParaRPr lang="vi-VN" sz="1200">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dirty="0">
                          <a:solidFill>
                            <a:srgbClr val="000000"/>
                          </a:solidFill>
                          <a:effectLst/>
                          <a:latin typeface="+mj-lt"/>
                        </a:rPr>
                        <a:t>Vị trí</a:t>
                      </a:r>
                      <a:endParaRPr lang="vi-VN" sz="1200" dirty="0">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mj-lt"/>
                        </a:rPr>
                        <a:t>Yêu cầu chuyên môn</a:t>
                      </a:r>
                      <a:endParaRPr lang="vi-VN" sz="1200">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mj-lt"/>
                        </a:rPr>
                        <a:t>Số lượng</a:t>
                      </a:r>
                      <a:endParaRPr lang="vi-VN" sz="1200">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300"/>
                        </a:spcAft>
                      </a:pPr>
                      <a:r>
                        <a:rPr lang="vi-VN" sz="1200" b="1" i="0" u="none" strike="noStrike">
                          <a:solidFill>
                            <a:srgbClr val="000000"/>
                          </a:solidFill>
                          <a:effectLst/>
                          <a:latin typeface="+mj-lt"/>
                        </a:rPr>
                        <a:t>Dự kiến nguồn tuyển</a:t>
                      </a:r>
                      <a:endParaRPr lang="vi-VN" sz="1200">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98417966"/>
                  </a:ext>
                </a:extLst>
              </a:tr>
              <a:tr h="177537">
                <a:tc>
                  <a:txBody>
                    <a:bodyPr/>
                    <a:lstStyle/>
                    <a:p>
                      <a:pPr algn="ctr" rtl="0" fontAlgn="t">
                        <a:spcBef>
                          <a:spcPts val="300"/>
                        </a:spcBef>
                        <a:spcAft>
                          <a:spcPts val="300"/>
                        </a:spcAft>
                      </a:pPr>
                      <a:r>
                        <a:rPr lang="vi-VN" sz="1200" b="0" i="0" u="none" strike="noStrike">
                          <a:solidFill>
                            <a:schemeClr val="tx1"/>
                          </a:solidFill>
                          <a:effectLst/>
                          <a:latin typeface="+mj-lt"/>
                        </a:rPr>
                        <a:t>1</a:t>
                      </a:r>
                      <a:endParaRPr lang="vi-VN" sz="120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Phòng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làm việc</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dirty="0" err="1">
                          <a:solidFill>
                            <a:schemeClr val="tx1"/>
                          </a:solidFill>
                          <a:effectLst/>
                          <a:latin typeface="+mj-lt"/>
                        </a:rPr>
                        <a:t>Không</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gian</a:t>
                      </a:r>
                      <a:r>
                        <a:rPr lang="en-US" sz="1200" b="0" i="0" u="none" strike="noStrike" dirty="0">
                          <a:solidFill>
                            <a:schemeClr val="tx1"/>
                          </a:solidFill>
                          <a:effectLst/>
                          <a:latin typeface="+mj-lt"/>
                        </a:rPr>
                        <a:t> làm việc </a:t>
                      </a:r>
                      <a:r>
                        <a:rPr lang="en-US" sz="1200" b="0" i="0" u="none" strike="noStrike" dirty="0" err="1">
                          <a:solidFill>
                            <a:schemeClr val="tx1"/>
                          </a:solidFill>
                          <a:effectLst/>
                          <a:latin typeface="+mj-lt"/>
                        </a:rPr>
                        <a:t>cho</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đội</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ngũ</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phát</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triển</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thiết</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kế</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và</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quản</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lý</a:t>
                      </a:r>
                      <a:r>
                        <a:rPr lang="en-US" sz="1200" b="0" i="0" u="none" strike="noStrike" dirty="0">
                          <a:solidFill>
                            <a:schemeClr val="tx1"/>
                          </a:solidFill>
                          <a:effectLst/>
                          <a:latin typeface="+mj-lt"/>
                        </a:rPr>
                        <a:t> </a:t>
                      </a:r>
                      <a:r>
                        <a:rPr lang="en-US" sz="1200" b="0" i="0" u="none" strike="noStrike" dirty="0" err="1">
                          <a:solidFill>
                            <a:schemeClr val="tx1"/>
                          </a:solidFill>
                          <a:effectLst/>
                          <a:latin typeface="+mj-lt"/>
                        </a:rPr>
                        <a:t>dự</a:t>
                      </a:r>
                      <a:r>
                        <a:rPr lang="en-US" sz="1200" b="0" i="0" u="none" strike="noStrike" dirty="0">
                          <a:solidFill>
                            <a:schemeClr val="tx1"/>
                          </a:solidFill>
                          <a:effectLst/>
                          <a:latin typeface="+mj-lt"/>
                        </a:rPr>
                        <a:t> án.</a:t>
                      </a:r>
                      <a:endParaRPr lang="en-US" sz="1200" dirty="0">
                        <a:solidFill>
                          <a:schemeClr val="tx1"/>
                        </a:solidFill>
                        <a:effectLst/>
                        <a:latin typeface="+mj-l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mj-lt"/>
                        </a:rPr>
                        <a:t>1</a:t>
                      </a:r>
                      <a:r>
                        <a:rPr lang="en-US" sz="1200" b="0" i="0" u="none" strike="noStrike" dirty="0">
                          <a:solidFill>
                            <a:schemeClr val="tx1"/>
                          </a:solidFill>
                          <a:effectLst/>
                          <a:latin typeface="+mj-lt"/>
                        </a:rPr>
                        <a:t>-2</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Có</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sẵn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hoặc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thuê</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2711599"/>
                  </a:ext>
                </a:extLst>
              </a:tr>
              <a:tr h="376503">
                <a:tc>
                  <a:txBody>
                    <a:bodyPr/>
                    <a:lstStyle/>
                    <a:p>
                      <a:pPr algn="ctr" rtl="0" fontAlgn="t">
                        <a:spcBef>
                          <a:spcPts val="300"/>
                        </a:spcBef>
                        <a:spcAft>
                          <a:spcPts val="300"/>
                        </a:spcAft>
                      </a:pPr>
                      <a:r>
                        <a:rPr lang="vi-VN" sz="1200" b="0" i="0" u="none" strike="noStrike" dirty="0">
                          <a:solidFill>
                            <a:schemeClr val="tx1"/>
                          </a:solidFill>
                          <a:effectLst/>
                          <a:latin typeface="+mj-lt"/>
                        </a:rPr>
                        <a:t>2</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Phòng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họp</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Sử</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dụng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cho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các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cuộc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họp</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nhóm</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họp</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dự</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án,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làm việc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với</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đối</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tác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200" b="0" i="0" u="none" strike="noStrike" dirty="0">
                          <a:solidFill>
                            <a:schemeClr val="tx1"/>
                          </a:solidFill>
                          <a:effectLst/>
                          <a:latin typeface="+mj-lt"/>
                        </a:rPr>
                        <a:t>1</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Có</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sẵn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hoặc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thuê</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3359566"/>
                  </a:ext>
                </a:extLst>
              </a:tr>
              <a:tr h="495882">
                <a:tc>
                  <a:txBody>
                    <a:bodyPr/>
                    <a:lstStyle/>
                    <a:p>
                      <a:pPr algn="ctr" rtl="0" fontAlgn="t">
                        <a:spcBef>
                          <a:spcPts val="300"/>
                        </a:spcBef>
                        <a:spcAft>
                          <a:spcPts val="300"/>
                        </a:spcAft>
                      </a:pPr>
                      <a:r>
                        <a:rPr lang="vi-VN" sz="1200" b="0" i="0" u="none" strike="noStrike" dirty="0">
                          <a:solidFill>
                            <a:schemeClr val="tx1"/>
                          </a:solidFill>
                          <a:effectLst/>
                          <a:latin typeface="+mj-lt"/>
                        </a:rPr>
                        <a:t>3</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Thiết</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bị</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mạng</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Đảm</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bảo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kết</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nối</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mạng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ổn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định</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phục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vụ</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cho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việc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lập</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trình</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làm việc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trực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tuyến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200" b="0" i="0" u="none" strike="noStrike" dirty="0">
                          <a:solidFill>
                            <a:schemeClr val="tx1"/>
                          </a:solidFill>
                          <a:effectLst/>
                          <a:latin typeface="+mj-lt"/>
                        </a:rPr>
                        <a:t>1-</a:t>
                      </a:r>
                      <a:r>
                        <a:rPr lang="vi-VN" sz="1200" b="0" i="0" u="none" strike="noStrike" dirty="0">
                          <a:solidFill>
                            <a:schemeClr val="tx1"/>
                          </a:solidFill>
                          <a:effectLst/>
                          <a:latin typeface="+mj-lt"/>
                        </a:rPr>
                        <a:t>2</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cap="none" dirty="0">
                          <a:solidFill>
                            <a:schemeClr val="tx1"/>
                          </a:solidFill>
                          <a:effectLst/>
                          <a:latin typeface="+mj-lt"/>
                          <a:ea typeface="+mn-ea"/>
                          <a:cs typeface="+mn-cs"/>
                          <a:sym typeface="Arial"/>
                        </a:rPr>
                        <a:t>Đơn vị cung cấp dịch vụ internet</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931529"/>
                  </a:ext>
                </a:extLst>
              </a:tr>
              <a:tr h="535674">
                <a:tc>
                  <a:txBody>
                    <a:bodyPr/>
                    <a:lstStyle/>
                    <a:p>
                      <a:pPr algn="ctr" rtl="0" fontAlgn="t">
                        <a:spcBef>
                          <a:spcPts val="300"/>
                        </a:spcBef>
                        <a:spcAft>
                          <a:spcPts val="300"/>
                        </a:spcAft>
                      </a:pPr>
                      <a:r>
                        <a:rPr lang="vi-VN" sz="1200" b="0" i="0" u="none" strike="noStrike">
                          <a:solidFill>
                            <a:schemeClr val="tx1"/>
                          </a:solidFill>
                          <a:effectLst/>
                          <a:latin typeface="+mj-lt"/>
                        </a:rPr>
                        <a:t>4</a:t>
                      </a:r>
                      <a:endParaRPr lang="vi-VN" sz="120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Hệ</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thống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điều</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hòa</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không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khí</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vi-VN" sz="1200" b="0" i="0" u="none" strike="noStrike" dirty="0">
                          <a:solidFill>
                            <a:schemeClr val="tx1"/>
                          </a:solidFill>
                          <a:effectLst/>
                          <a:latin typeface="Times New Roman" panose="02020603050405020304" pitchFamily="18" charset="0"/>
                        </a:rPr>
                        <a:t>Đảm bảo môi trường làm việc thoải mái cho đội ngũ nhân viên.</a:t>
                      </a:r>
                      <a:endParaRPr lang="vi-VN" sz="1200" dirty="0">
                        <a:solidFill>
                          <a:schemeClr val="tx1"/>
                        </a:solidFill>
                        <a:effectLst/>
                      </a:endParaRPr>
                    </a:p>
                  </a:txBody>
                  <a:tcPr marL="73025" marR="730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200" b="0" i="0" u="none" strike="noStrike" dirty="0">
                          <a:solidFill>
                            <a:schemeClr val="tx1"/>
                          </a:solidFill>
                          <a:effectLst/>
                          <a:latin typeface="+mj-lt"/>
                        </a:rPr>
                        <a:t>2-3</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Có</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sẵn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hoặc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mua</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mới</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339872"/>
                  </a:ext>
                </a:extLst>
              </a:tr>
              <a:tr h="296917">
                <a:tc>
                  <a:txBody>
                    <a:bodyPr/>
                    <a:lstStyle/>
                    <a:p>
                      <a:pPr algn="ctr" rtl="0" fontAlgn="t">
                        <a:spcBef>
                          <a:spcPts val="300"/>
                        </a:spcBef>
                        <a:spcAft>
                          <a:spcPts val="300"/>
                        </a:spcAft>
                      </a:pPr>
                      <a:r>
                        <a:rPr lang="vi-VN" sz="1200" b="0" i="0" u="none" strike="noStrike">
                          <a:solidFill>
                            <a:schemeClr val="tx1"/>
                          </a:solidFill>
                          <a:effectLst/>
                          <a:latin typeface="+mj-lt"/>
                        </a:rPr>
                        <a:t>5</a:t>
                      </a:r>
                      <a:endParaRPr lang="vi-VN" sz="120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Bàn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ghế</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văn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phòng</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Trang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bị</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cho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các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thành</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viên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trong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đội</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ngũ</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phát</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triển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quản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lý</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hỗ</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trợ</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15-20</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Có</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sẵn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hoặc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mua</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mới</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123296"/>
                  </a:ext>
                </a:extLst>
              </a:tr>
              <a:tr h="336710">
                <a:tc>
                  <a:txBody>
                    <a:bodyPr/>
                    <a:lstStyle/>
                    <a:p>
                      <a:pPr algn="ctr" rtl="0" fontAlgn="t">
                        <a:spcBef>
                          <a:spcPts val="300"/>
                        </a:spcBef>
                        <a:spcAft>
                          <a:spcPts val="300"/>
                        </a:spcAft>
                      </a:pPr>
                      <a:r>
                        <a:rPr lang="vi-VN" sz="1200" b="0" i="0" u="none" strike="noStrike">
                          <a:solidFill>
                            <a:schemeClr val="tx1"/>
                          </a:solidFill>
                          <a:effectLst/>
                          <a:latin typeface="+mj-lt"/>
                        </a:rPr>
                        <a:t>6</a:t>
                      </a:r>
                      <a:endParaRPr lang="vi-VN" sz="120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Máy</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in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thiết</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bị</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văn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phòng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khác</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Dùng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cho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việc in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ấn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tài</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liệu</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hợp</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đồng</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báo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cáo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dự</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án.</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vi-VN" sz="1200" b="0" i="0" u="none" strike="noStrike" dirty="0">
                          <a:solidFill>
                            <a:schemeClr val="tx1"/>
                          </a:solidFill>
                          <a:effectLst/>
                          <a:latin typeface="+mj-lt"/>
                        </a:rPr>
                        <a:t>2</a:t>
                      </a:r>
                      <a:r>
                        <a:rPr lang="en-US" sz="1200" b="0" i="0" u="none" strike="noStrike" dirty="0">
                          <a:solidFill>
                            <a:schemeClr val="tx1"/>
                          </a:solidFill>
                          <a:effectLst/>
                          <a:latin typeface="+mj-lt"/>
                        </a:rPr>
                        <a:t>-3</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Có</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sẵn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hoặc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mua</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mới</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33432"/>
                  </a:ext>
                </a:extLst>
              </a:tr>
              <a:tr h="376503">
                <a:tc>
                  <a:txBody>
                    <a:bodyPr/>
                    <a:lstStyle/>
                    <a:p>
                      <a:pPr algn="ctr" rtl="0" fontAlgn="t">
                        <a:spcBef>
                          <a:spcPts val="300"/>
                        </a:spcBef>
                        <a:spcAft>
                          <a:spcPts val="300"/>
                        </a:spcAft>
                      </a:pPr>
                      <a:r>
                        <a:rPr lang="vi-VN" sz="1200" b="0" i="0" u="none" strike="noStrike">
                          <a:solidFill>
                            <a:schemeClr val="tx1"/>
                          </a:solidFill>
                          <a:effectLst/>
                          <a:latin typeface="+mj-lt"/>
                        </a:rPr>
                        <a:t>7</a:t>
                      </a:r>
                      <a:endParaRPr lang="vi-VN" sz="120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Thiết</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bị</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hỗ</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trợ</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làm việc từ xa</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300"/>
                        </a:spcBef>
                        <a:spcAft>
                          <a:spcPts val="300"/>
                        </a:spcAft>
                      </a:pP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Máy</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tính</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tai nghe, webcam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cho</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các</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thành</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2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viên</a:t>
                      </a:r>
                      <a:r>
                        <a:rPr lang="en-US" sz="12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làm việc từ xa.</a:t>
                      </a:r>
                      <a:endParaRPr lang="vi-VN" sz="1200" dirty="0">
                        <a:solidFill>
                          <a:schemeClr val="tx1"/>
                        </a:solidFill>
                        <a:effectLst/>
                        <a:latin typeface="Times New Roman" panose="02020603050405020304" pitchFamily="18" charset="0"/>
                        <a:cs typeface="Times New Roman" panose="02020603050405020304" pitchFamily="18" charset="0"/>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200" b="0" i="0" u="none" strike="noStrike" dirty="0">
                          <a:solidFill>
                            <a:schemeClr val="tx1"/>
                          </a:solidFill>
                          <a:effectLst/>
                          <a:latin typeface="+mj-lt"/>
                        </a:rPr>
                        <a:t>1 </a:t>
                      </a:r>
                      <a:r>
                        <a:rPr lang="en-US" sz="1200" b="0" i="0" u="none" strike="noStrike" dirty="0" err="1">
                          <a:solidFill>
                            <a:schemeClr val="tx1"/>
                          </a:solidFill>
                          <a:effectLst/>
                          <a:latin typeface="+mj-lt"/>
                        </a:rPr>
                        <a:t>bộ</a:t>
                      </a:r>
                      <a:r>
                        <a:rPr lang="en-US" sz="1200" b="0" i="0" u="none" strike="noStrike" dirty="0">
                          <a:solidFill>
                            <a:schemeClr val="tx1"/>
                          </a:solidFill>
                          <a:effectLst/>
                          <a:latin typeface="+mj-lt"/>
                        </a:rPr>
                        <a:t>/người</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300"/>
                        </a:spcAft>
                      </a:pPr>
                      <a:r>
                        <a:rPr lang="vi-VN" sz="1200" b="0" i="0" u="none" strike="noStrike" cap="none" dirty="0">
                          <a:solidFill>
                            <a:schemeClr val="tx1"/>
                          </a:solidFill>
                          <a:effectLst/>
                          <a:latin typeface="+mj-lt"/>
                          <a:ea typeface="+mn-ea"/>
                          <a:cs typeface="+mn-cs"/>
                          <a:sym typeface="Arial"/>
                        </a:rPr>
                        <a:t>Cá nhân hoặc có sẵn ở nơi làm việc</a:t>
                      </a:r>
                      <a:endParaRPr lang="vi-VN" sz="1200" dirty="0">
                        <a:solidFill>
                          <a:schemeClr val="tx1"/>
                        </a:solidFill>
                        <a:effectLst/>
                        <a:latin typeface="+mj-lt"/>
                      </a:endParaRPr>
                    </a:p>
                  </a:txBody>
                  <a:tcPr marL="17452" marR="17452" marT="10926" marB="1092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6974756"/>
                  </a:ext>
                </a:extLst>
              </a:tr>
            </a:tbl>
          </a:graphicData>
        </a:graphic>
      </p:graphicFrame>
      <p:sp>
        <p:nvSpPr>
          <p:cNvPr id="15" name="Rectangle 2"/>
          <p:cNvSpPr>
            <a:spLocks noChangeArrowheads="1"/>
          </p:cNvSpPr>
          <p:nvPr/>
        </p:nvSpPr>
        <p:spPr bwMode="auto">
          <a:xfrm>
            <a:off x="3989388" y="1227236"/>
            <a:ext cx="28466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latin typeface="+mj-lt"/>
            </a:endParaRPr>
          </a:p>
        </p:txBody>
      </p:sp>
      <p:sp>
        <p:nvSpPr>
          <p:cNvPr id="16" name="Rectangle 15"/>
          <p:cNvSpPr/>
          <p:nvPr/>
        </p:nvSpPr>
        <p:spPr>
          <a:xfrm>
            <a:off x="1061384" y="139928"/>
            <a:ext cx="2258952" cy="461665"/>
          </a:xfrm>
          <a:prstGeom prst="rect">
            <a:avLst/>
          </a:prstGeom>
        </p:spPr>
        <p:txBody>
          <a:bodyPr wrap="none">
            <a:spAutoFit/>
          </a:bodyPr>
          <a:lstStyle/>
          <a:p>
            <a:r>
              <a:rPr lang="vi-VN" sz="2400" dirty="0">
                <a:solidFill>
                  <a:schemeClr val="tx1"/>
                </a:solidFill>
                <a:latin typeface="+mj-lt"/>
              </a:rPr>
              <a:t>Phân tích khả thi</a:t>
            </a:r>
          </a:p>
        </p:txBody>
      </p:sp>
      <p:sp>
        <p:nvSpPr>
          <p:cNvPr id="17" name="Rectangle 16"/>
          <p:cNvSpPr/>
          <p:nvPr/>
        </p:nvSpPr>
        <p:spPr>
          <a:xfrm>
            <a:off x="1037980" y="656249"/>
            <a:ext cx="1890261" cy="369332"/>
          </a:xfrm>
          <a:prstGeom prst="rect">
            <a:avLst/>
          </a:prstGeom>
        </p:spPr>
        <p:txBody>
          <a:bodyPr wrap="none">
            <a:spAutoFit/>
          </a:bodyPr>
          <a:lstStyle/>
          <a:p>
            <a:r>
              <a:rPr lang="en-US" sz="1800" dirty="0">
                <a:solidFill>
                  <a:schemeClr val="tx1"/>
                </a:solidFill>
                <a:latin typeface="+mj-lt"/>
              </a:rPr>
              <a:t>4</a:t>
            </a:r>
            <a:r>
              <a:rPr lang="vi-VN" sz="1800" dirty="0">
                <a:solidFill>
                  <a:schemeClr val="tx1"/>
                </a:solidFill>
                <a:latin typeface="+mj-lt"/>
              </a:rPr>
              <a:t>.</a:t>
            </a:r>
            <a:r>
              <a:rPr lang="en-US" sz="1800" dirty="0" err="1">
                <a:solidFill>
                  <a:schemeClr val="tx1"/>
                </a:solidFill>
                <a:latin typeface="+mj-lt"/>
              </a:rPr>
              <a:t>Cơ</a:t>
            </a:r>
            <a:r>
              <a:rPr lang="en-US" sz="1800" dirty="0">
                <a:solidFill>
                  <a:schemeClr val="tx1"/>
                </a:solidFill>
                <a:latin typeface="+mj-lt"/>
              </a:rPr>
              <a:t> </a:t>
            </a:r>
            <a:r>
              <a:rPr lang="en-US" sz="1800" dirty="0" err="1">
                <a:solidFill>
                  <a:schemeClr val="tx1"/>
                </a:solidFill>
                <a:latin typeface="+mj-lt"/>
              </a:rPr>
              <a:t>sở</a:t>
            </a:r>
            <a:r>
              <a:rPr lang="en-US" sz="1800" dirty="0">
                <a:solidFill>
                  <a:schemeClr val="tx1"/>
                </a:solidFill>
                <a:latin typeface="+mj-lt"/>
              </a:rPr>
              <a:t> </a:t>
            </a:r>
            <a:r>
              <a:rPr lang="en-US" sz="1800" dirty="0" err="1">
                <a:solidFill>
                  <a:schemeClr val="tx1"/>
                </a:solidFill>
                <a:latin typeface="+mj-lt"/>
              </a:rPr>
              <a:t>vật</a:t>
            </a:r>
            <a:r>
              <a:rPr lang="en-US" sz="1800" dirty="0">
                <a:solidFill>
                  <a:schemeClr val="tx1"/>
                </a:solidFill>
                <a:latin typeface="+mj-lt"/>
              </a:rPr>
              <a:t> </a:t>
            </a:r>
            <a:r>
              <a:rPr lang="en-US" sz="1800" dirty="0" err="1">
                <a:solidFill>
                  <a:schemeClr val="tx1"/>
                </a:solidFill>
                <a:latin typeface="+mj-lt"/>
              </a:rPr>
              <a:t>chất</a:t>
            </a:r>
            <a:endParaRPr lang="vi-VN" sz="1800" dirty="0">
              <a:solidFill>
                <a:schemeClr val="tx1"/>
              </a:solidFill>
              <a:latin typeface="+mj-lt"/>
            </a:endParaRPr>
          </a:p>
        </p:txBody>
      </p:sp>
    </p:spTree>
    <p:extLst>
      <p:ext uri="{BB962C8B-B14F-4D97-AF65-F5344CB8AC3E}">
        <p14:creationId xmlns:p14="http://schemas.microsoft.com/office/powerpoint/2010/main" val="107832907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ppt_w</p:attrName>
                                        </p:attrNameLst>
                                      </p:cBhvr>
                                      <p:tavLst>
                                        <p:tav tm="0" fmla="#ppt_w*sin(2.5*pi*$)">
                                          <p:val>
                                            <p:fltVal val="0"/>
                                          </p:val>
                                        </p:tav>
                                        <p:tav tm="100000">
                                          <p:val>
                                            <p:fltVal val="1"/>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công</a:t>
            </a:r>
            <a:r>
              <a:rPr lang="en-US" dirty="0">
                <a:solidFill>
                  <a:schemeClr val="tx1"/>
                </a:solidFill>
                <a:latin typeface="+mj-lt"/>
              </a:rPr>
              <a:t> </a:t>
            </a:r>
            <a:r>
              <a:rPr lang="en-US" dirty="0" err="1">
                <a:solidFill>
                  <a:schemeClr val="tx1"/>
                </a:solidFill>
                <a:latin typeface="+mj-lt"/>
              </a:rPr>
              <a:t>nghệ</a:t>
            </a:r>
            <a:r>
              <a:rPr lang="en-US" dirty="0">
                <a:solidFill>
                  <a:schemeClr val="tx1"/>
                </a:solidFill>
                <a:latin typeface="+mj-lt"/>
              </a:rPr>
              <a:t> </a:t>
            </a:r>
            <a:r>
              <a:rPr lang="en-US" dirty="0" err="1">
                <a:solidFill>
                  <a:schemeClr val="tx1"/>
                </a:solidFill>
                <a:latin typeface="+mj-lt"/>
              </a:rPr>
              <a:t>được</a:t>
            </a:r>
            <a:r>
              <a:rPr lang="en-US" dirty="0">
                <a:solidFill>
                  <a:schemeClr val="tx1"/>
                </a:solidFill>
                <a:latin typeface="+mj-lt"/>
              </a:rPr>
              <a:t> </a:t>
            </a:r>
            <a:r>
              <a:rPr lang="en-US" dirty="0" err="1">
                <a:solidFill>
                  <a:schemeClr val="tx1"/>
                </a:solidFill>
                <a:latin typeface="+mj-lt"/>
              </a:rPr>
              <a:t>sử</a:t>
            </a:r>
            <a:r>
              <a:rPr lang="en-US" dirty="0">
                <a:solidFill>
                  <a:schemeClr val="tx1"/>
                </a:solidFill>
                <a:latin typeface="+mj-lt"/>
              </a:rPr>
              <a:t> </a:t>
            </a:r>
            <a:r>
              <a:rPr lang="en-US" dirty="0" err="1">
                <a:solidFill>
                  <a:schemeClr val="tx1"/>
                </a:solidFill>
                <a:latin typeface="+mj-lt"/>
              </a:rPr>
              <a:t>dụng</a:t>
            </a:r>
            <a:endParaRPr dirty="0">
              <a:solidFill>
                <a:schemeClr val="tx1"/>
              </a:solidFill>
              <a:latin typeface="+mj-lt"/>
            </a:endParaRPr>
          </a:p>
        </p:txBody>
      </p:sp>
      <p:sp>
        <p:nvSpPr>
          <p:cNvPr id="244" name="Google Shape;244;p31"/>
          <p:cNvSpPr txBox="1">
            <a:spLocks noGrp="1"/>
          </p:cNvSpPr>
          <p:nvPr>
            <p:ph type="subTitle" idx="7"/>
          </p:nvPr>
        </p:nvSpPr>
        <p:spPr>
          <a:xfrm>
            <a:off x="763136" y="1089168"/>
            <a:ext cx="6098323"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Frontend:</a:t>
            </a:r>
            <a:r>
              <a:rPr lang="en-US" b="0" i="0" u="none" strike="noStrike" dirty="0">
                <a:solidFill>
                  <a:schemeClr val="tx1"/>
                </a:solidFill>
                <a:effectLst/>
                <a:latin typeface="Times New Roman" panose="02020603050405020304" pitchFamily="18" charset="0"/>
              </a:rPr>
              <a:t> HTML, CSS, </a:t>
            </a:r>
            <a:r>
              <a:rPr lang="en-US" b="0" i="0" u="none" strike="noStrike" dirty="0" err="1">
                <a:solidFill>
                  <a:schemeClr val="tx1"/>
                </a:solidFill>
                <a:effectLst/>
                <a:latin typeface="Times New Roman" panose="02020603050405020304" pitchFamily="18" charset="0"/>
              </a:rPr>
              <a:t>Javascript</a:t>
            </a:r>
            <a:r>
              <a:rPr lang="en-US" b="0" i="0" u="none" strike="noStrike" dirty="0">
                <a:solidFill>
                  <a:schemeClr val="tx1"/>
                </a:solidFill>
                <a:effectLst/>
                <a:latin typeface="Times New Roman" panose="02020603050405020304" pitchFamily="18" charset="0"/>
              </a:rPr>
              <a:t>, React.js, Bootstrap,…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620262" y="2030629"/>
            <a:ext cx="4633856" cy="477765"/>
          </a:xfrm>
          <a:prstGeom prst="rect">
            <a:avLst/>
          </a:prstGeom>
        </p:spPr>
        <p:txBody>
          <a:bodyPr spcFirstLastPara="1" wrap="square" lIns="91425" tIns="91425" rIns="91425" bIns="91425" anchor="b" anchorCtr="0">
            <a:noAutofit/>
          </a:bodyPr>
          <a:lstStyle/>
          <a:p>
            <a:pPr marL="457200" indent="-320040" algn="just" rtl="0">
              <a:spcBef>
                <a:spcPts val="300"/>
              </a:spcBef>
              <a:spcAft>
                <a:spcPts val="300"/>
              </a:spcAft>
            </a:pPr>
            <a:r>
              <a:rPr lang="en-US" b="1" i="0" u="none" strike="noStrike" dirty="0">
                <a:solidFill>
                  <a:schemeClr val="tx1"/>
                </a:solidFill>
                <a:effectLst/>
                <a:latin typeface="Times New Roman" panose="02020603050405020304" pitchFamily="18" charset="0"/>
              </a:rPr>
              <a:t>API </a:t>
            </a:r>
            <a:r>
              <a:rPr lang="en-US" b="1" i="0" u="none" strike="noStrike" dirty="0" err="1">
                <a:solidFill>
                  <a:schemeClr val="tx1"/>
                </a:solidFill>
                <a:effectLst/>
                <a:latin typeface="Times New Roman" panose="02020603050405020304" pitchFamily="18" charset="0"/>
              </a:rPr>
              <a:t>trung</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gian</a:t>
            </a:r>
            <a:r>
              <a:rPr lang="en-US" b="1" i="0" u="none" strike="noStrike" dirty="0">
                <a:solidFill>
                  <a:schemeClr val="tx1"/>
                </a:solidFill>
                <a:effectLst/>
                <a:latin typeface="Times New Roman" panose="02020603050405020304" pitchFamily="18" charset="0"/>
              </a:rPr>
              <a:t>:</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RestfulAPI</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GraphQL</a:t>
            </a:r>
            <a:r>
              <a:rPr lang="en-US" b="0" i="0" u="none" strike="noStrike" dirty="0">
                <a:solidFill>
                  <a:schemeClr val="tx1"/>
                </a:solidFill>
                <a:effectLst/>
                <a:latin typeface="Times New Roman" panose="02020603050405020304" pitchFamily="18" charset="0"/>
              </a:rPr>
              <a:t>,…</a:t>
            </a:r>
            <a:endParaRPr lang="en-US" b="1" dirty="0">
              <a:solidFill>
                <a:schemeClr val="tx1"/>
              </a:solidFill>
              <a:effectLst/>
            </a:endParaRPr>
          </a:p>
        </p:txBody>
      </p:sp>
      <p:sp>
        <p:nvSpPr>
          <p:cNvPr id="248" name="Google Shape;248;p31"/>
          <p:cNvSpPr txBox="1">
            <a:spLocks noGrp="1"/>
          </p:cNvSpPr>
          <p:nvPr>
            <p:ph type="subTitle" idx="14"/>
          </p:nvPr>
        </p:nvSpPr>
        <p:spPr>
          <a:xfrm>
            <a:off x="763136" y="1649632"/>
            <a:ext cx="5298223" cy="366488"/>
          </a:xfrm>
          <a:prstGeom prst="rect">
            <a:avLst/>
          </a:prstGeom>
        </p:spPr>
        <p:txBody>
          <a:bodyPr spcFirstLastPara="1" wrap="square" lIns="91425" tIns="91425" rIns="91425" bIns="91425" anchor="b" anchorCtr="0">
            <a:noAutofit/>
          </a:bodyPr>
          <a:lstStyle/>
          <a:p>
            <a:pPr marL="0" lvl="0" indent="0"/>
            <a:r>
              <a:rPr lang="en-US" dirty="0">
                <a:solidFill>
                  <a:schemeClr val="tx1"/>
                </a:solidFill>
                <a:latin typeface="Times New Roman" panose="02020603050405020304" pitchFamily="18" charset="0"/>
              </a:rPr>
              <a:t>Backend</a:t>
            </a:r>
            <a:r>
              <a:rPr lang="en-US" b="1" i="0" u="none" strike="noStrike" dirty="0">
                <a:solidFill>
                  <a:schemeClr val="tx1"/>
                </a:solidFill>
                <a:effectLst/>
                <a:latin typeface="Times New Roman" panose="02020603050405020304" pitchFamily="18" charset="0"/>
              </a:rPr>
              <a:t>:</a:t>
            </a:r>
            <a:r>
              <a:rPr lang="en-US" b="0" i="0" u="none" strike="noStrike" dirty="0">
                <a:solidFill>
                  <a:schemeClr val="tx1"/>
                </a:solidFill>
                <a:effectLst/>
                <a:latin typeface="Times New Roman" panose="02020603050405020304" pitchFamily="18" charset="0"/>
              </a:rPr>
              <a:t> Node.js, MySQL, MongoDB, Express.js,…</a:t>
            </a:r>
            <a:endParaRPr dirty="0">
              <a:solidFill>
                <a:schemeClr val="tx1"/>
              </a:solidFill>
              <a:latin typeface="+mj-lt"/>
            </a:endParaRPr>
          </a:p>
        </p:txBody>
      </p:sp>
      <p:sp>
        <p:nvSpPr>
          <p:cNvPr id="249" name="Google Shape;249;p31"/>
          <p:cNvSpPr txBox="1">
            <a:spLocks noGrp="1"/>
          </p:cNvSpPr>
          <p:nvPr>
            <p:ph type="subTitle" idx="15"/>
          </p:nvPr>
        </p:nvSpPr>
        <p:spPr>
          <a:xfrm>
            <a:off x="570255" y="2522024"/>
            <a:ext cx="5083911" cy="421597"/>
          </a:xfrm>
          <a:prstGeom prst="rect">
            <a:avLst/>
          </a:prstGeom>
        </p:spPr>
        <p:txBody>
          <a:bodyPr spcFirstLastPara="1" wrap="square" lIns="91425" tIns="91425" rIns="91425" bIns="91425" anchor="b" anchorCtr="0">
            <a:noAutofit/>
          </a:bodyPr>
          <a:lstStyle/>
          <a:p>
            <a:pPr marL="457200" indent="-320040" algn="just" rtl="0">
              <a:spcBef>
                <a:spcPts val="300"/>
              </a:spcBef>
              <a:spcAft>
                <a:spcPts val="300"/>
              </a:spcAft>
            </a:pPr>
            <a:r>
              <a:rPr lang="en-US" b="0"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Bảo</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mật</a:t>
            </a:r>
            <a:r>
              <a:rPr lang="en-US" b="1" i="0" u="none" strike="noStrike" dirty="0">
                <a:solidFill>
                  <a:schemeClr val="tx1"/>
                </a:solidFill>
                <a:effectLst/>
                <a:latin typeface="Times New Roman" panose="02020603050405020304" pitchFamily="18" charset="0"/>
              </a:rPr>
              <a:t>: </a:t>
            </a:r>
            <a:r>
              <a:rPr lang="en-US" b="0" i="0" u="none" strike="noStrike" dirty="0">
                <a:solidFill>
                  <a:schemeClr val="tx1"/>
                </a:solidFill>
                <a:effectLst/>
                <a:latin typeface="Times New Roman" panose="02020603050405020304" pitchFamily="18" charset="0"/>
              </a:rPr>
              <a:t>OAuth 2.0, HTTPS + SSL, </a:t>
            </a:r>
            <a:r>
              <a:rPr lang="en-US" b="0" i="0" u="none" strike="noStrike" dirty="0" err="1">
                <a:solidFill>
                  <a:schemeClr val="tx1"/>
                </a:solidFill>
                <a:effectLst/>
                <a:latin typeface="Times New Roman" panose="02020603050405020304" pitchFamily="18" charset="0"/>
              </a:rPr>
              <a:t>bcrypt</a:t>
            </a:r>
            <a:r>
              <a:rPr lang="en-US" b="0" i="0" u="none" strike="noStrike" dirty="0">
                <a:solidFill>
                  <a:schemeClr val="tx1"/>
                </a:solidFill>
                <a:effectLst/>
                <a:latin typeface="Times New Roman" panose="02020603050405020304" pitchFamily="18" charset="0"/>
              </a:rPr>
              <a:t>,…</a:t>
            </a:r>
            <a:endParaRPr lang="en-US" b="1" dirty="0">
              <a:solidFill>
                <a:schemeClr val="tx1"/>
              </a:solidFill>
              <a:effectLst/>
            </a:endParaRPr>
          </a:p>
        </p:txBody>
      </p:sp>
      <p:sp>
        <p:nvSpPr>
          <p:cNvPr id="2" name="Google Shape;249;p31">
            <a:extLst>
              <a:ext uri="{FF2B5EF4-FFF2-40B4-BE49-F238E27FC236}">
                <a16:creationId xmlns:a16="http://schemas.microsoft.com/office/drawing/2014/main" id="{5AF70246-2550-7B5D-1D45-09F9B599367F}"/>
              </a:ext>
            </a:extLst>
          </p:cNvPr>
          <p:cNvSpPr txBox="1">
            <a:spLocks/>
          </p:cNvSpPr>
          <p:nvPr/>
        </p:nvSpPr>
        <p:spPr>
          <a:xfrm>
            <a:off x="763136" y="2893576"/>
            <a:ext cx="5469674"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err="1">
                <a:solidFill>
                  <a:schemeClr val="tx1"/>
                </a:solidFill>
                <a:effectLst/>
                <a:latin typeface="Times New Roman" panose="02020603050405020304" pitchFamily="18" charset="0"/>
              </a:rPr>
              <a:t>Triển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khai</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và</a:t>
            </a:r>
            <a:r>
              <a:rPr lang="en-US" b="1" i="0" u="none" strike="noStrike" dirty="0">
                <a:solidFill>
                  <a:schemeClr val="tx1"/>
                </a:solidFill>
                <a:effectLst/>
                <a:latin typeface="Times New Roman" panose="02020603050405020304" pitchFamily="18" charset="0"/>
              </a:rPr>
              <a:t> DevOps:</a:t>
            </a:r>
            <a:r>
              <a:rPr lang="en-US" b="0" i="0" u="none" strike="noStrike" dirty="0">
                <a:solidFill>
                  <a:schemeClr val="tx1"/>
                </a:solidFill>
                <a:effectLst/>
                <a:latin typeface="Times New Roman" panose="02020603050405020304" pitchFamily="18" charset="0"/>
              </a:rPr>
              <a:t> Docker, Kubernetes, CI/CD,…</a:t>
            </a:r>
            <a:endParaRPr lang="vi-VN" dirty="0">
              <a:solidFill>
                <a:schemeClr val="tx1"/>
              </a:solidFill>
              <a:latin typeface="+mj-lt"/>
            </a:endParaRPr>
          </a:p>
        </p:txBody>
      </p:sp>
      <p:sp>
        <p:nvSpPr>
          <p:cNvPr id="3" name="Google Shape;244;p31">
            <a:extLst>
              <a:ext uri="{FF2B5EF4-FFF2-40B4-BE49-F238E27FC236}">
                <a16:creationId xmlns:a16="http://schemas.microsoft.com/office/drawing/2014/main" id="{71207883-9FAB-AA07-D809-9C676F33640B}"/>
              </a:ext>
            </a:extLst>
          </p:cNvPr>
          <p:cNvSpPr txBox="1">
            <a:spLocks/>
          </p:cNvSpPr>
          <p:nvPr/>
        </p:nvSpPr>
        <p:spPr>
          <a:xfrm>
            <a:off x="763136" y="3239432"/>
            <a:ext cx="5698274"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err="1">
                <a:solidFill>
                  <a:schemeClr val="tx1"/>
                </a:solidFill>
                <a:effectLst/>
                <a:latin typeface="Times New Roman" panose="02020603050405020304" pitchFamily="18" charset="0"/>
              </a:rPr>
              <a:t>Thiết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kế</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đồ</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họa</a:t>
            </a:r>
            <a:r>
              <a:rPr lang="en-US" b="1" i="0" u="none" strike="noStrike" dirty="0">
                <a:solidFill>
                  <a:schemeClr val="tx1"/>
                </a:solidFill>
                <a:effectLst/>
                <a:latin typeface="Times New Roman" panose="02020603050405020304" pitchFamily="18" charset="0"/>
              </a:rPr>
              <a:t>:</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AdobeXD</a:t>
            </a:r>
            <a:r>
              <a:rPr lang="en-US" b="0" i="0" u="none" strike="noStrike" dirty="0">
                <a:solidFill>
                  <a:schemeClr val="tx1"/>
                </a:solidFill>
                <a:effectLst/>
                <a:latin typeface="Times New Roman" panose="02020603050405020304" pitchFamily="18" charset="0"/>
              </a:rPr>
              <a:t>, Figma, Sketch, Adobe Photoshop,…</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Google Shape;244;p31">
            <a:extLst>
              <a:ext uri="{FF2B5EF4-FFF2-40B4-BE49-F238E27FC236}">
                <a16:creationId xmlns:a16="http://schemas.microsoft.com/office/drawing/2014/main" id="{8BCD47D1-FB96-8A29-B549-B2D26F9AB5E6}"/>
              </a:ext>
            </a:extLst>
          </p:cNvPr>
          <p:cNvSpPr txBox="1">
            <a:spLocks/>
          </p:cNvSpPr>
          <p:nvPr/>
        </p:nvSpPr>
        <p:spPr>
          <a:xfrm>
            <a:off x="763136" y="3626783"/>
            <a:ext cx="6191192"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err="1">
                <a:solidFill>
                  <a:schemeClr val="tx1"/>
                </a:solidFill>
                <a:effectLst/>
                <a:latin typeface="Times New Roman" panose="02020603050405020304" pitchFamily="18" charset="0"/>
              </a:rPr>
              <a:t>Thiết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kế</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cơ</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sở</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dữ</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liệu</a:t>
            </a:r>
            <a:r>
              <a:rPr lang="en-US" b="1" i="0" u="none" strike="noStrike" dirty="0">
                <a:solidFill>
                  <a:schemeClr val="tx1"/>
                </a:solidFill>
                <a:effectLst/>
                <a:latin typeface="Times New Roman" panose="02020603050405020304" pitchFamily="18" charset="0"/>
              </a:rPr>
              <a:t>:</a:t>
            </a:r>
            <a:r>
              <a:rPr lang="en-US" b="0" i="0" u="none" strike="noStrike" dirty="0">
                <a:solidFill>
                  <a:schemeClr val="tx1"/>
                </a:solidFill>
                <a:effectLst/>
                <a:latin typeface="Times New Roman" panose="02020603050405020304" pitchFamily="18" charset="0"/>
              </a:rPr>
              <a:t> MongoDB, </a:t>
            </a:r>
            <a:r>
              <a:rPr lang="en-US" b="0" i="0" u="none" strike="noStrike" dirty="0" err="1">
                <a:solidFill>
                  <a:schemeClr val="tx1"/>
                </a:solidFill>
                <a:effectLst/>
                <a:latin typeface="Times New Roman" panose="02020603050405020304" pitchFamily="18" charset="0"/>
              </a:rPr>
              <a:t>SQLServer</a:t>
            </a:r>
            <a:r>
              <a:rPr lang="en-US" b="0" i="0" u="none" strike="noStrike" dirty="0">
                <a:solidFill>
                  <a:schemeClr val="tx1"/>
                </a:solidFill>
                <a:effectLst/>
                <a:latin typeface="Times New Roman" panose="02020603050405020304" pitchFamily="18" charset="0"/>
              </a:rPr>
              <a:t>, MySQL,…</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Google Shape;244;p31">
            <a:extLst>
              <a:ext uri="{FF2B5EF4-FFF2-40B4-BE49-F238E27FC236}">
                <a16:creationId xmlns:a16="http://schemas.microsoft.com/office/drawing/2014/main" id="{534869F2-286F-00F3-33B9-45C0DD425E62}"/>
              </a:ext>
            </a:extLst>
          </p:cNvPr>
          <p:cNvSpPr txBox="1">
            <a:spLocks/>
          </p:cNvSpPr>
          <p:nvPr/>
        </p:nvSpPr>
        <p:spPr>
          <a:xfrm>
            <a:off x="758343" y="4001932"/>
            <a:ext cx="6191192"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err="1">
                <a:solidFill>
                  <a:schemeClr val="tx1"/>
                </a:solidFill>
                <a:effectLst/>
                <a:latin typeface="Times New Roman" panose="02020603050405020304" pitchFamily="18" charset="0"/>
              </a:rPr>
              <a:t>Hiệu</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suất</a:t>
            </a:r>
            <a:r>
              <a:rPr lang="en-US" b="1" i="0" u="none" strike="noStrike" dirty="0">
                <a:solidFill>
                  <a:schemeClr val="tx1"/>
                </a:solidFill>
                <a:effectLst/>
                <a:latin typeface="Times New Roman" panose="02020603050405020304" pitchFamily="18" charset="0"/>
              </a:rPr>
              <a:t> &amp; </a:t>
            </a:r>
            <a:r>
              <a:rPr lang="en-US" b="1" i="0" u="none" strike="noStrike" dirty="0" err="1">
                <a:solidFill>
                  <a:schemeClr val="tx1"/>
                </a:solidFill>
                <a:effectLst/>
                <a:latin typeface="Times New Roman" panose="02020603050405020304" pitchFamily="18" charset="0"/>
              </a:rPr>
              <a:t>giám</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sát</a:t>
            </a:r>
            <a:r>
              <a:rPr lang="en-US" b="1" i="0" u="none" strike="noStrike" dirty="0">
                <a:solidFill>
                  <a:schemeClr val="tx1"/>
                </a:solidFill>
                <a:effectLst/>
                <a:latin typeface="Times New Roman" panose="02020603050405020304" pitchFamily="18" charset="0"/>
              </a:rPr>
              <a:t>: </a:t>
            </a:r>
            <a:r>
              <a:rPr lang="en-US" b="0" i="0" u="none" strike="noStrike" dirty="0">
                <a:solidFill>
                  <a:schemeClr val="tx1"/>
                </a:solidFill>
                <a:effectLst/>
                <a:latin typeface="Times New Roman" panose="02020603050405020304" pitchFamily="18" charset="0"/>
              </a:rPr>
              <a:t>Nginx/Apache, Prometheus + Grafana,…</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Google Shape;244;p31">
            <a:extLst>
              <a:ext uri="{FF2B5EF4-FFF2-40B4-BE49-F238E27FC236}">
                <a16:creationId xmlns:a16="http://schemas.microsoft.com/office/drawing/2014/main" id="{D7E8148B-BE42-0782-DF09-006A2D3B6D0B}"/>
              </a:ext>
            </a:extLst>
          </p:cNvPr>
          <p:cNvSpPr txBox="1">
            <a:spLocks/>
          </p:cNvSpPr>
          <p:nvPr/>
        </p:nvSpPr>
        <p:spPr>
          <a:xfrm>
            <a:off x="763136" y="4406902"/>
            <a:ext cx="6191192"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err="1">
                <a:solidFill>
                  <a:schemeClr val="tx1"/>
                </a:solidFill>
                <a:effectLst/>
                <a:latin typeface="Times New Roman" panose="02020603050405020304" pitchFamily="18" charset="0"/>
              </a:rPr>
              <a:t>Phân</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tích</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thiết</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kế</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hệ</a:t>
            </a:r>
            <a:r>
              <a:rPr lang="en-US" b="1" i="0" u="none" strike="noStrike" dirty="0">
                <a:solidFill>
                  <a:schemeClr val="tx1"/>
                </a:solidFill>
                <a:effectLst/>
                <a:latin typeface="Times New Roman" panose="02020603050405020304" pitchFamily="18" charset="0"/>
              </a:rPr>
              <a:t> </a:t>
            </a:r>
            <a:r>
              <a:rPr lang="en-US" b="1" i="0" u="none" strike="noStrike" dirty="0" err="1">
                <a:solidFill>
                  <a:schemeClr val="tx1"/>
                </a:solidFill>
                <a:effectLst/>
                <a:latin typeface="Times New Roman" panose="02020603050405020304" pitchFamily="18" charset="0"/>
              </a:rPr>
              <a:t>thống</a:t>
            </a:r>
            <a:r>
              <a:rPr lang="en-US" b="1" i="0" u="none" strike="noStrike" dirty="0">
                <a:solidFill>
                  <a:schemeClr val="tx1"/>
                </a:solidFill>
                <a:effectLst/>
                <a:latin typeface="Times New Roman" panose="02020603050405020304" pitchFamily="18" charset="0"/>
              </a:rPr>
              <a:t>:</a:t>
            </a:r>
            <a:r>
              <a:rPr lang="en-US" dirty="0">
                <a:solidFill>
                  <a:schemeClr val="tx1"/>
                </a:solidFill>
                <a:latin typeface="Times New Roman" panose="02020603050405020304" pitchFamily="18" charset="0"/>
              </a:rPr>
              <a:t> </a:t>
            </a:r>
            <a:r>
              <a:rPr lang="en-US" dirty="0" err="1">
                <a:solidFill>
                  <a:schemeClr val="tx1"/>
                </a:solidFill>
                <a:latin typeface="Times New Roman" panose="02020603050405020304" pitchFamily="18" charset="0"/>
              </a:rPr>
              <a:t>starUML</a:t>
            </a:r>
            <a:r>
              <a:rPr lang="en-US" dirty="0">
                <a:solidFill>
                  <a:schemeClr val="tx1"/>
                </a:solidFill>
                <a:latin typeface="Times New Roman" panose="02020603050405020304" pitchFamily="18" charset="0"/>
              </a:rPr>
              <a:t>, </a:t>
            </a:r>
            <a:r>
              <a:rPr lang="en-US" dirty="0" err="1">
                <a:solidFill>
                  <a:schemeClr val="tx1"/>
                </a:solidFill>
                <a:latin typeface="Times New Roman" panose="02020603050405020304" pitchFamily="18" charset="0"/>
              </a:rPr>
              <a:t>Lucidchart</a:t>
            </a:r>
            <a:r>
              <a:rPr lang="en-US" b="0" i="0" u="none" strike="noStrike" dirty="0">
                <a:solidFill>
                  <a:schemeClr val="tx1"/>
                </a:solidFill>
                <a:effectLst/>
                <a:latin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AutoShape 2" descr="Most Used Programming Languages in the World | Riders">
            <a:extLst>
              <a:ext uri="{FF2B5EF4-FFF2-40B4-BE49-F238E27FC236}">
                <a16:creationId xmlns:a16="http://schemas.microsoft.com/office/drawing/2014/main" id="{7436B397-0BC4-A6AF-4A94-6C644736464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F689D14-06A5-7DEA-1297-71702AC973D7}"/>
              </a:ext>
            </a:extLst>
          </p:cNvPr>
          <p:cNvPicPr>
            <a:picLocks noChangeAspect="1"/>
          </p:cNvPicPr>
          <p:nvPr/>
        </p:nvPicPr>
        <p:blipFill>
          <a:blip r:embed="rId3"/>
          <a:stretch>
            <a:fillRect/>
          </a:stretch>
        </p:blipFill>
        <p:spPr>
          <a:xfrm>
            <a:off x="6388834" y="818519"/>
            <a:ext cx="2339577" cy="1545140"/>
          </a:xfrm>
          <a:prstGeom prst="rect">
            <a:avLst/>
          </a:prstGeom>
        </p:spPr>
      </p:pic>
      <p:pic>
        <p:nvPicPr>
          <p:cNvPr id="3076" name="Picture 4" descr="The 17 Most Popular Programming Languages to Learn in 2024 – MYCPLUS">
            <a:extLst>
              <a:ext uri="{FF2B5EF4-FFF2-40B4-BE49-F238E27FC236}">
                <a16:creationId xmlns:a16="http://schemas.microsoft.com/office/drawing/2014/main" id="{2094E40D-9FD0-51F8-D7F0-6526885B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833" y="2571750"/>
            <a:ext cx="2339577" cy="146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5611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8">
                                            <p:txEl>
                                              <p:pRg st="0" end="0"/>
                                            </p:txEl>
                                          </p:spTgt>
                                        </p:tgtEl>
                                        <p:attrNameLst>
                                          <p:attrName>style.visibility</p:attrName>
                                        </p:attrNameLst>
                                      </p:cBhvr>
                                      <p:to>
                                        <p:strVal val="visible"/>
                                      </p:to>
                                    </p:set>
                                    <p:anim calcmode="lin" valueType="num">
                                      <p:cBhvr additive="base">
                                        <p:cTn id="13" dur="500" fill="hold"/>
                                        <p:tgtEl>
                                          <p:spTgt spid="24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7">
                                            <p:txEl>
                                              <p:pRg st="0" end="0"/>
                                            </p:txEl>
                                          </p:spTgt>
                                        </p:tgtEl>
                                        <p:attrNameLst>
                                          <p:attrName>style.visibility</p:attrName>
                                        </p:attrNameLst>
                                      </p:cBhvr>
                                      <p:to>
                                        <p:strVal val="visible"/>
                                      </p:to>
                                    </p:set>
                                    <p:anim calcmode="lin" valueType="num">
                                      <p:cBhvr additive="base">
                                        <p:cTn id="19" dur="500" fill="hold"/>
                                        <p:tgtEl>
                                          <p:spTgt spid="24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9">
                                            <p:txEl>
                                              <p:pRg st="0" end="0"/>
                                            </p:txEl>
                                          </p:spTgt>
                                        </p:tgtEl>
                                        <p:attrNameLst>
                                          <p:attrName>style.visibility</p:attrName>
                                        </p:attrNameLst>
                                      </p:cBhvr>
                                      <p:to>
                                        <p:strVal val="visible"/>
                                      </p:to>
                                    </p:set>
                                    <p:anim calcmode="lin" valueType="num">
                                      <p:cBhvr additive="base">
                                        <p:cTn id="25" dur="500" fill="hold"/>
                                        <p:tgtEl>
                                          <p:spTgt spid="24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0-#ppt_w/2"/>
                                          </p:val>
                                        </p:tav>
                                        <p:tav tm="100000">
                                          <p:val>
                                            <p:strVal val="#ppt_x"/>
                                          </p:val>
                                        </p:tav>
                                      </p:tavLst>
                                    </p:anim>
                                    <p:anim calcmode="lin" valueType="num">
                                      <p:cBhvr additive="base">
                                        <p:cTn id="5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0-#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2" grpId="0"/>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Lịch</a:t>
            </a:r>
            <a:r>
              <a:rPr lang="en-US" dirty="0">
                <a:solidFill>
                  <a:schemeClr val="tx1"/>
                </a:solidFill>
                <a:latin typeface="+mj-lt"/>
              </a:rPr>
              <a:t> </a:t>
            </a:r>
            <a:r>
              <a:rPr lang="en-US" dirty="0" err="1">
                <a:solidFill>
                  <a:schemeClr val="tx1"/>
                </a:solidFill>
                <a:latin typeface="+mj-lt"/>
              </a:rPr>
              <a:t>trình</a:t>
            </a:r>
            <a:endParaRPr dirty="0">
              <a:solidFill>
                <a:schemeClr val="tx1"/>
              </a:solidFill>
              <a:latin typeface="+mj-lt"/>
            </a:endParaRPr>
          </a:p>
        </p:txBody>
      </p:sp>
      <p:sp>
        <p:nvSpPr>
          <p:cNvPr id="244" name="Google Shape;244;p31"/>
          <p:cNvSpPr txBox="1">
            <a:spLocks noGrp="1"/>
          </p:cNvSpPr>
          <p:nvPr>
            <p:ph type="subTitle" idx="7"/>
          </p:nvPr>
        </p:nvSpPr>
        <p:spPr>
          <a:xfrm>
            <a:off x="605337" y="1167562"/>
            <a:ext cx="6098323" cy="477765"/>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1:</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Khởi</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động</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dự</a:t>
            </a:r>
            <a:r>
              <a:rPr lang="en-US" b="0" i="0" u="none" strike="noStrike" dirty="0">
                <a:solidFill>
                  <a:schemeClr val="tx1"/>
                </a:solidFill>
                <a:effectLst/>
                <a:latin typeface="Times New Roman" panose="02020603050405020304" pitchFamily="18" charset="0"/>
              </a:rPr>
              <a:t> án (2 </a:t>
            </a:r>
            <a:r>
              <a:rPr lang="en-US" b="0" i="0" u="none" strike="noStrike" dirty="0" err="1">
                <a:solidFill>
                  <a:schemeClr val="tx1"/>
                </a:solidFill>
                <a:effectLst/>
                <a:latin typeface="Times New Roman" panose="02020603050405020304" pitchFamily="18" charset="0"/>
              </a:rPr>
              <a:t>tuần</a:t>
            </a:r>
            <a:r>
              <a:rPr lang="en-US" b="0" i="0" u="none" strike="noStrike" dirty="0">
                <a:solidFill>
                  <a:schemeClr val="tx1"/>
                </a:solidFill>
                <a:effectLst/>
                <a:latin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7" name="Google Shape;247;p31"/>
          <p:cNvSpPr txBox="1">
            <a:spLocks noGrp="1"/>
          </p:cNvSpPr>
          <p:nvPr>
            <p:ph type="subTitle" idx="13"/>
          </p:nvPr>
        </p:nvSpPr>
        <p:spPr>
          <a:xfrm>
            <a:off x="462463" y="2159032"/>
            <a:ext cx="4633856" cy="477765"/>
          </a:xfrm>
          <a:prstGeom prst="rect">
            <a:avLst/>
          </a:prstGeom>
        </p:spPr>
        <p:txBody>
          <a:bodyPr spcFirstLastPara="1" wrap="square" lIns="91425" tIns="91425" rIns="91425" bIns="91425" anchor="b" anchorCtr="0">
            <a:noAutofit/>
          </a:bodyPr>
          <a:lstStyle/>
          <a:p>
            <a:pPr marL="457200" indent="-320040" algn="just" rtl="0">
              <a:spcBef>
                <a:spcPts val="300"/>
              </a:spcBef>
              <a:spcAft>
                <a:spcPts val="300"/>
              </a:spcAft>
            </a:pPr>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3:</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Phát</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triển</a:t>
            </a:r>
            <a:r>
              <a:rPr lang="en-US" b="0" i="0" u="none" strike="noStrike" dirty="0">
                <a:solidFill>
                  <a:schemeClr val="tx1"/>
                </a:solidFill>
                <a:effectLst/>
                <a:latin typeface="Times New Roman" panose="02020603050405020304" pitchFamily="18" charset="0"/>
              </a:rPr>
              <a:t> (8 </a:t>
            </a:r>
            <a:r>
              <a:rPr lang="en-US" b="0" i="0" u="none" strike="noStrike" dirty="0" err="1">
                <a:solidFill>
                  <a:schemeClr val="tx1"/>
                </a:solidFill>
                <a:effectLst/>
                <a:latin typeface="Times New Roman" panose="02020603050405020304" pitchFamily="18" charset="0"/>
              </a:rPr>
              <a:t>tuần</a:t>
            </a:r>
            <a:r>
              <a:rPr lang="en-US" b="0" i="0" u="none" strike="noStrike" dirty="0">
                <a:solidFill>
                  <a:schemeClr val="tx1"/>
                </a:solidFill>
                <a:effectLst/>
                <a:latin typeface="Times New Roman" panose="02020603050405020304" pitchFamily="18" charset="0"/>
              </a:rPr>
              <a:t>)</a:t>
            </a:r>
            <a:endParaRPr lang="en-US" b="1" dirty="0">
              <a:solidFill>
                <a:schemeClr val="tx1"/>
              </a:solidFill>
              <a:effectLst/>
            </a:endParaRPr>
          </a:p>
        </p:txBody>
      </p:sp>
      <p:sp>
        <p:nvSpPr>
          <p:cNvPr id="248" name="Google Shape;248;p31"/>
          <p:cNvSpPr txBox="1">
            <a:spLocks noGrp="1"/>
          </p:cNvSpPr>
          <p:nvPr>
            <p:ph type="subTitle" idx="14"/>
          </p:nvPr>
        </p:nvSpPr>
        <p:spPr>
          <a:xfrm>
            <a:off x="605338" y="1756604"/>
            <a:ext cx="3476568" cy="366488"/>
          </a:xfrm>
          <a:prstGeom prst="rect">
            <a:avLst/>
          </a:prstGeom>
        </p:spPr>
        <p:txBody>
          <a:bodyPr spcFirstLastPara="1" wrap="square" lIns="91425" tIns="91425" rIns="91425" bIns="91425" anchor="b" anchorCtr="0">
            <a:noAutofit/>
          </a:bodyPr>
          <a:lstStyle/>
          <a:p>
            <a:pPr marL="0" lvl="0" indent="0"/>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2:</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Thiết</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kế</a:t>
            </a:r>
            <a:r>
              <a:rPr lang="en-US" b="0" i="0" u="none" strike="noStrike" dirty="0">
                <a:solidFill>
                  <a:schemeClr val="tx1"/>
                </a:solidFill>
                <a:effectLst/>
                <a:latin typeface="Times New Roman" panose="02020603050405020304" pitchFamily="18" charset="0"/>
              </a:rPr>
              <a:t> (4 </a:t>
            </a:r>
            <a:r>
              <a:rPr lang="en-US" b="0" i="0" u="none" strike="noStrike" dirty="0" err="1">
                <a:solidFill>
                  <a:schemeClr val="tx1"/>
                </a:solidFill>
                <a:effectLst/>
                <a:latin typeface="Times New Roman" panose="02020603050405020304" pitchFamily="18" charset="0"/>
              </a:rPr>
              <a:t>tuần</a:t>
            </a:r>
            <a:r>
              <a:rPr lang="en-US" b="0" i="0" u="none" strike="noStrike" dirty="0">
                <a:solidFill>
                  <a:schemeClr val="tx1"/>
                </a:solidFill>
                <a:effectLst/>
                <a:latin typeface="Times New Roman" panose="02020603050405020304" pitchFamily="18" charset="0"/>
              </a:rPr>
              <a:t>)</a:t>
            </a:r>
            <a:endParaRPr dirty="0">
              <a:solidFill>
                <a:schemeClr val="tx1"/>
              </a:solidFill>
              <a:latin typeface="+mj-lt"/>
            </a:endParaRPr>
          </a:p>
        </p:txBody>
      </p:sp>
      <p:sp>
        <p:nvSpPr>
          <p:cNvPr id="249" name="Google Shape;249;p31"/>
          <p:cNvSpPr txBox="1">
            <a:spLocks noGrp="1"/>
          </p:cNvSpPr>
          <p:nvPr>
            <p:ph type="subTitle" idx="15"/>
          </p:nvPr>
        </p:nvSpPr>
        <p:spPr>
          <a:xfrm>
            <a:off x="412456" y="2700432"/>
            <a:ext cx="5083911" cy="421597"/>
          </a:xfrm>
          <a:prstGeom prst="rect">
            <a:avLst/>
          </a:prstGeom>
        </p:spPr>
        <p:txBody>
          <a:bodyPr spcFirstLastPara="1" wrap="square" lIns="91425" tIns="91425" rIns="91425" bIns="91425" anchor="b" anchorCtr="0">
            <a:noAutofit/>
          </a:bodyPr>
          <a:lstStyle/>
          <a:p>
            <a:pPr marL="457200" indent="-320040" algn="just" rtl="0">
              <a:spcBef>
                <a:spcPts val="300"/>
              </a:spcBef>
              <a:spcAft>
                <a:spcPts val="300"/>
              </a:spcAft>
            </a:pPr>
            <a:r>
              <a:rPr lang="en-US" b="0" i="0" u="none" strike="noStrike" dirty="0">
                <a:solidFill>
                  <a:schemeClr val="tx1"/>
                </a:solidFill>
                <a:effectLst/>
                <a:latin typeface="Times New Roman" panose="02020603050405020304" pitchFamily="18" charset="0"/>
              </a:rPr>
              <a:t> </a:t>
            </a:r>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4:</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Kiểm</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thử</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hiệu</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chỉnh</a:t>
            </a:r>
            <a:r>
              <a:rPr lang="en-US" b="0" i="0" u="none" strike="noStrike" dirty="0">
                <a:solidFill>
                  <a:schemeClr val="tx1"/>
                </a:solidFill>
                <a:effectLst/>
                <a:latin typeface="Times New Roman" panose="02020603050405020304" pitchFamily="18" charset="0"/>
              </a:rPr>
              <a:t> (4 </a:t>
            </a:r>
            <a:r>
              <a:rPr lang="en-US" b="0" i="0" u="none" strike="noStrike" dirty="0" err="1">
                <a:solidFill>
                  <a:schemeClr val="tx1"/>
                </a:solidFill>
                <a:effectLst/>
                <a:latin typeface="Times New Roman" panose="02020603050405020304" pitchFamily="18" charset="0"/>
              </a:rPr>
              <a:t>tuần</a:t>
            </a:r>
            <a:r>
              <a:rPr lang="en-US" b="0" i="0" u="none" strike="noStrike" dirty="0">
                <a:solidFill>
                  <a:schemeClr val="tx1"/>
                </a:solidFill>
                <a:effectLst/>
                <a:latin typeface="Times New Roman" panose="02020603050405020304" pitchFamily="18" charset="0"/>
              </a:rPr>
              <a:t>)</a:t>
            </a:r>
            <a:endParaRPr lang="en-US" b="1" dirty="0">
              <a:solidFill>
                <a:schemeClr val="tx1"/>
              </a:solidFill>
              <a:effectLst/>
            </a:endParaRPr>
          </a:p>
        </p:txBody>
      </p:sp>
      <p:sp>
        <p:nvSpPr>
          <p:cNvPr id="2" name="Google Shape;249;p31">
            <a:extLst>
              <a:ext uri="{FF2B5EF4-FFF2-40B4-BE49-F238E27FC236}">
                <a16:creationId xmlns:a16="http://schemas.microsoft.com/office/drawing/2014/main" id="{5AF70246-2550-7B5D-1D45-09F9B599367F}"/>
              </a:ext>
            </a:extLst>
          </p:cNvPr>
          <p:cNvSpPr txBox="1">
            <a:spLocks/>
          </p:cNvSpPr>
          <p:nvPr/>
        </p:nvSpPr>
        <p:spPr>
          <a:xfrm>
            <a:off x="605337" y="3136280"/>
            <a:ext cx="4676717" cy="421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5:</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Triển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khai</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đào</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tạo</a:t>
            </a:r>
            <a:r>
              <a:rPr lang="en-US" b="0" i="0" u="none" strike="noStrike" dirty="0">
                <a:solidFill>
                  <a:schemeClr val="tx1"/>
                </a:solidFill>
                <a:effectLst/>
                <a:latin typeface="Times New Roman" panose="02020603050405020304" pitchFamily="18" charset="0"/>
              </a:rPr>
              <a:t> (2 </a:t>
            </a:r>
            <a:r>
              <a:rPr lang="en-US" b="0" i="0" u="none" strike="noStrike" dirty="0" err="1">
                <a:solidFill>
                  <a:schemeClr val="tx1"/>
                </a:solidFill>
                <a:effectLst/>
                <a:latin typeface="Times New Roman" panose="02020603050405020304" pitchFamily="18" charset="0"/>
              </a:rPr>
              <a:t>tuần</a:t>
            </a:r>
            <a:r>
              <a:rPr lang="en-US" b="0" i="0" u="none" strike="noStrike" dirty="0">
                <a:solidFill>
                  <a:schemeClr val="tx1"/>
                </a:solidFill>
                <a:effectLst/>
                <a:latin typeface="Times New Roman" panose="02020603050405020304" pitchFamily="18" charset="0"/>
              </a:rPr>
              <a:t>)</a:t>
            </a:r>
            <a:endParaRPr lang="vi-VN" dirty="0">
              <a:solidFill>
                <a:schemeClr val="tx1"/>
              </a:solidFill>
              <a:latin typeface="+mj-lt"/>
            </a:endParaRPr>
          </a:p>
        </p:txBody>
      </p:sp>
      <p:sp>
        <p:nvSpPr>
          <p:cNvPr id="3" name="Google Shape;244;p31">
            <a:extLst>
              <a:ext uri="{FF2B5EF4-FFF2-40B4-BE49-F238E27FC236}">
                <a16:creationId xmlns:a16="http://schemas.microsoft.com/office/drawing/2014/main" id="{71207883-9FAB-AA07-D809-9C676F33640B}"/>
              </a:ext>
            </a:extLst>
          </p:cNvPr>
          <p:cNvSpPr txBox="1">
            <a:spLocks/>
          </p:cNvSpPr>
          <p:nvPr/>
        </p:nvSpPr>
        <p:spPr>
          <a:xfrm>
            <a:off x="605337" y="3525000"/>
            <a:ext cx="5698274" cy="4777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1" i="0" u="none" strike="noStrike" cap="none">
                <a:solidFill>
                  <a:schemeClr val="dk1"/>
                </a:solidFill>
                <a:latin typeface="Heebo"/>
                <a:ea typeface="Heebo"/>
                <a:cs typeface="Heebo"/>
                <a:sym typeface="Heeb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b="1" i="0" u="none" strike="noStrike" dirty="0">
                <a:solidFill>
                  <a:schemeClr val="tx1"/>
                </a:solidFill>
                <a:effectLst/>
                <a:latin typeface="Times New Roman" panose="02020603050405020304" pitchFamily="18" charset="0"/>
              </a:rPr>
              <a:t>Giai </a:t>
            </a:r>
            <a:r>
              <a:rPr lang="en-US" b="1" i="0" u="none" strike="noStrike" dirty="0" err="1">
                <a:solidFill>
                  <a:schemeClr val="tx1"/>
                </a:solidFill>
                <a:effectLst/>
                <a:latin typeface="Times New Roman" panose="02020603050405020304" pitchFamily="18" charset="0"/>
              </a:rPr>
              <a:t>đoạn</a:t>
            </a:r>
            <a:r>
              <a:rPr lang="en-US" b="1" i="0" u="none" strike="noStrike" dirty="0">
                <a:solidFill>
                  <a:schemeClr val="tx1"/>
                </a:solidFill>
                <a:effectLst/>
                <a:latin typeface="Times New Roman" panose="02020603050405020304" pitchFamily="18" charset="0"/>
              </a:rPr>
              <a:t> 6:</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Bảo</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trì</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và</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hỗ</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trợ</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sau</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triển</a:t>
            </a:r>
            <a:r>
              <a:rPr lang="en-US" b="0" i="0" u="none" strike="noStrike" dirty="0">
                <a:solidFill>
                  <a:schemeClr val="tx1"/>
                </a:solidFill>
                <a:effectLst/>
                <a:latin typeface="Times New Roman" panose="02020603050405020304" pitchFamily="18" charset="0"/>
              </a:rPr>
              <a:t> </a:t>
            </a:r>
            <a:r>
              <a:rPr lang="en-US" b="0" i="0" u="none" strike="noStrike" dirty="0" err="1">
                <a:solidFill>
                  <a:schemeClr val="tx1"/>
                </a:solidFill>
                <a:effectLst/>
                <a:latin typeface="Times New Roman" panose="02020603050405020304" pitchFamily="18" charset="0"/>
              </a:rPr>
              <a:t>khai</a:t>
            </a:r>
            <a:r>
              <a:rPr lang="en-US" b="0" i="0" u="none" strike="noStrike" dirty="0">
                <a:solidFill>
                  <a:schemeClr val="tx1"/>
                </a:solidFill>
                <a:effectLst/>
                <a:latin typeface="Times New Roman" panose="02020603050405020304" pitchFamily="18" charset="0"/>
              </a:rPr>
              <a:t> (Liên </a:t>
            </a:r>
            <a:r>
              <a:rPr lang="en-US" b="0" i="0" u="none" strike="noStrike" dirty="0" err="1">
                <a:solidFill>
                  <a:schemeClr val="tx1"/>
                </a:solidFill>
                <a:effectLst/>
                <a:latin typeface="Times New Roman" panose="02020603050405020304" pitchFamily="18" charset="0"/>
              </a:rPr>
              <a:t>tục</a:t>
            </a:r>
            <a:r>
              <a:rPr lang="en-US" b="0" i="0" u="none" strike="noStrike" dirty="0">
                <a:solidFill>
                  <a:schemeClr val="tx1"/>
                </a:solidFill>
                <a:effectLst/>
                <a:latin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098" name="Picture 2" descr="Chedule planning insert team daily work schedule. Flat style cartoon  illustration vector 5611266 Vector Art at Vecteezy">
            <a:extLst>
              <a:ext uri="{FF2B5EF4-FFF2-40B4-BE49-F238E27FC236}">
                <a16:creationId xmlns:a16="http://schemas.microsoft.com/office/drawing/2014/main" id="{1FD7731A-A72A-8FDC-31A7-E2FCDF8EA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200" y="1406445"/>
            <a:ext cx="3532776" cy="24942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878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8">
                                            <p:txEl>
                                              <p:pRg st="0" end="0"/>
                                            </p:txEl>
                                          </p:spTgt>
                                        </p:tgtEl>
                                        <p:attrNameLst>
                                          <p:attrName>style.visibility</p:attrName>
                                        </p:attrNameLst>
                                      </p:cBhvr>
                                      <p:to>
                                        <p:strVal val="visible"/>
                                      </p:to>
                                    </p:set>
                                    <p:anim calcmode="lin" valueType="num">
                                      <p:cBhvr additive="base">
                                        <p:cTn id="13" dur="500" fill="hold"/>
                                        <p:tgtEl>
                                          <p:spTgt spid="24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7">
                                            <p:txEl>
                                              <p:pRg st="0" end="0"/>
                                            </p:txEl>
                                          </p:spTgt>
                                        </p:tgtEl>
                                        <p:attrNameLst>
                                          <p:attrName>style.visibility</p:attrName>
                                        </p:attrNameLst>
                                      </p:cBhvr>
                                      <p:to>
                                        <p:strVal val="visible"/>
                                      </p:to>
                                    </p:set>
                                    <p:anim calcmode="lin" valueType="num">
                                      <p:cBhvr additive="base">
                                        <p:cTn id="19" dur="500" fill="hold"/>
                                        <p:tgtEl>
                                          <p:spTgt spid="24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9">
                                            <p:txEl>
                                              <p:pRg st="0" end="0"/>
                                            </p:txEl>
                                          </p:spTgt>
                                        </p:tgtEl>
                                        <p:attrNameLst>
                                          <p:attrName>style.visibility</p:attrName>
                                        </p:attrNameLst>
                                      </p:cBhvr>
                                      <p:to>
                                        <p:strVal val="visible"/>
                                      </p:to>
                                    </p:set>
                                    <p:anim calcmode="lin" valueType="num">
                                      <p:cBhvr additive="base">
                                        <p:cTn id="25" dur="500" fill="hold"/>
                                        <p:tgtEl>
                                          <p:spTgt spid="24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7" grpId="0" build="p"/>
      <p:bldP spid="248" grpId="0" build="p"/>
      <p:bldP spid="249" grpId="0" build="p"/>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Khả</a:t>
            </a:r>
            <a:r>
              <a:rPr lang="en-US" dirty="0">
                <a:solidFill>
                  <a:schemeClr val="tx1"/>
                </a:solidFill>
                <a:latin typeface="+mj-lt"/>
              </a:rPr>
              <a:t> thi </a:t>
            </a:r>
            <a:r>
              <a:rPr lang="en-US" dirty="0" err="1">
                <a:solidFill>
                  <a:schemeClr val="tx1"/>
                </a:solidFill>
                <a:latin typeface="+mj-lt"/>
              </a:rPr>
              <a:t>kinh</a:t>
            </a:r>
            <a:r>
              <a:rPr lang="en-US" dirty="0">
                <a:solidFill>
                  <a:schemeClr val="tx1"/>
                </a:solidFill>
                <a:latin typeface="+mj-lt"/>
              </a:rPr>
              <a:t> </a:t>
            </a:r>
            <a:r>
              <a:rPr lang="en-US" dirty="0" err="1">
                <a:solidFill>
                  <a:schemeClr val="tx1"/>
                </a:solidFill>
                <a:latin typeface="+mj-lt"/>
              </a:rPr>
              <a:t>doanh</a:t>
            </a:r>
            <a:endParaRPr dirty="0">
              <a:solidFill>
                <a:schemeClr val="tx1"/>
              </a:solidFill>
              <a:latin typeface="+mj-lt"/>
            </a:endParaRPr>
          </a:p>
        </p:txBody>
      </p:sp>
      <p:sp>
        <p:nvSpPr>
          <p:cNvPr id="244" name="Google Shape;244;p31"/>
          <p:cNvSpPr txBox="1">
            <a:spLocks noGrp="1"/>
          </p:cNvSpPr>
          <p:nvPr>
            <p:ph type="subTitle" idx="7"/>
          </p:nvPr>
        </p:nvSpPr>
        <p:spPr>
          <a:xfrm>
            <a:off x="-328611" y="1569814"/>
            <a:ext cx="5593556" cy="2354390"/>
          </a:xfrm>
          <a:prstGeom prst="rect">
            <a:avLst/>
          </a:prstGeom>
        </p:spPr>
        <p:txBody>
          <a:bodyPr spcFirstLastPara="1" wrap="square" lIns="91425" tIns="91425" rIns="91425" bIns="91425" anchor="b" anchorCtr="0">
            <a:noAutofit/>
          </a:bodyPr>
          <a:lstStyle/>
          <a:p>
            <a:pPr marL="596900" indent="0" rtl="0" fontAlgn="base">
              <a:spcBef>
                <a:spcPts val="300"/>
              </a:spcBef>
              <a:spcAft>
                <a:spcPts val="300"/>
              </a:spcAft>
            </a:pPr>
            <a:r>
              <a:rPr lang="vi-VN" b="0" dirty="0">
                <a:latin typeface="+mj-lt"/>
              </a:rPr>
              <a:t>Nhu cầu xem phim ngày càng tăng, đặc biệt là giới trẻ, cùng với sự phát triển của dịch vụ số đã tạo ra tiềm năng lớn cho thị trường vé xem phim trực tuyến, nhất là tại các khu vực có hạ tầng công nghệ phát triển. </a:t>
            </a:r>
            <a:r>
              <a:rPr lang="en-US" b="0" dirty="0" err="1">
                <a:latin typeface="Times New Roman" panose="02020603050405020304" pitchFamily="18" charset="0"/>
                <a:cs typeface="Times New Roman" panose="02020603050405020304" pitchFamily="18" charset="0"/>
              </a:rPr>
              <a:t>Cùng</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với</a:t>
            </a:r>
            <a:r>
              <a:rPr lang="en-US" b="0" dirty="0">
                <a:latin typeface="Times New Roman" panose="02020603050405020304" pitchFamily="18" charset="0"/>
                <a:cs typeface="Times New Roman" panose="02020603050405020304" pitchFamily="18" charset="0"/>
              </a:rPr>
              <a:t> mô </a:t>
            </a:r>
            <a:r>
              <a:rPr lang="en-US" b="0" dirty="0" err="1">
                <a:latin typeface="Times New Roman" panose="02020603050405020304" pitchFamily="18" charset="0"/>
                <a:cs typeface="Times New Roman" panose="02020603050405020304" pitchFamily="18" charset="0"/>
              </a:rPr>
              <a:t>hình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doanh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thu</a:t>
            </a:r>
            <a:r>
              <a:rPr lang="en-US" b="0" dirty="0">
                <a:latin typeface="Times New Roman" panose="02020603050405020304" pitchFamily="18" charset="0"/>
                <a:cs typeface="Times New Roman" panose="02020603050405020304" pitchFamily="18" charset="0"/>
              </a:rPr>
              <a:t> như</a:t>
            </a:r>
            <a:r>
              <a:rPr lang="en-US"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bán</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vé</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trực</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tuyến</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sản</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phẩm</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kèm</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theo</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chương</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trình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thành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viên</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sẽ</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giúp</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phát</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triển</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quy</a:t>
            </a:r>
            <a:r>
              <a:rPr lang="en-US" b="0" dirty="0">
                <a:latin typeface="Times New Roman" panose="02020603050405020304" pitchFamily="18" charset="0"/>
                <a:cs typeface="Times New Roman" panose="02020603050405020304" pitchFamily="18" charset="0"/>
              </a:rPr>
              <a:t> mô </a:t>
            </a:r>
            <a:r>
              <a:rPr lang="en-US" b="0" dirty="0" err="1">
                <a:latin typeface="Times New Roman" panose="02020603050405020304" pitchFamily="18" charset="0"/>
                <a:cs typeface="Times New Roman" panose="02020603050405020304" pitchFamily="18" charset="0"/>
              </a:rPr>
              <a:t>và</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tối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ưu</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hóa</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lợi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nhuận</a:t>
            </a:r>
            <a:r>
              <a:rPr lang="en-US" b="0" dirty="0">
                <a:latin typeface="Times New Roman" panose="02020603050405020304" pitchFamily="18" charset="0"/>
                <a:cs typeface="Times New Roman" panose="02020603050405020304" pitchFamily="18" charset="0"/>
              </a:rPr>
              <a:t>.</a:t>
            </a:r>
            <a:endParaRPr lang="vi-VN"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2EC95529-1F96-800B-8338-C418147307A0}"/>
              </a:ext>
            </a:extLst>
          </p:cNvPr>
          <p:cNvPicPr>
            <a:picLocks noChangeAspect="1"/>
          </p:cNvPicPr>
          <p:nvPr/>
        </p:nvPicPr>
        <p:blipFill>
          <a:blip r:embed="rId3"/>
          <a:stretch>
            <a:fillRect/>
          </a:stretch>
        </p:blipFill>
        <p:spPr>
          <a:xfrm>
            <a:off x="5264945" y="1487424"/>
            <a:ext cx="3558962" cy="2354390"/>
          </a:xfrm>
          <a:prstGeom prst="rect">
            <a:avLst/>
          </a:prstGeom>
        </p:spPr>
      </p:pic>
    </p:spTree>
    <p:extLst>
      <p:ext uri="{BB962C8B-B14F-4D97-AF65-F5344CB8AC3E}">
        <p14:creationId xmlns:p14="http://schemas.microsoft.com/office/powerpoint/2010/main" val="11266754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wheel(1)">
                                      <p:cBhvr>
                                        <p:cTn id="7" dur="500"/>
                                        <p:tgtEl>
                                          <p:spTgt spid="2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j-lt"/>
              </a:rPr>
              <a:t>Khả</a:t>
            </a:r>
            <a:r>
              <a:rPr lang="en-US" dirty="0">
                <a:solidFill>
                  <a:schemeClr val="tx1"/>
                </a:solidFill>
                <a:latin typeface="+mj-lt"/>
              </a:rPr>
              <a:t> thi </a:t>
            </a:r>
            <a:r>
              <a:rPr lang="en-US" dirty="0" err="1">
                <a:solidFill>
                  <a:schemeClr val="tx1"/>
                </a:solidFill>
                <a:latin typeface="+mj-lt"/>
              </a:rPr>
              <a:t>tiếp</a:t>
            </a:r>
            <a:r>
              <a:rPr lang="en-US" dirty="0">
                <a:solidFill>
                  <a:schemeClr val="tx1"/>
                </a:solidFill>
                <a:latin typeface="+mj-lt"/>
              </a:rPr>
              <a:t> </a:t>
            </a:r>
            <a:r>
              <a:rPr lang="en-US" dirty="0" err="1">
                <a:solidFill>
                  <a:schemeClr val="tx1"/>
                </a:solidFill>
                <a:latin typeface="+mj-lt"/>
              </a:rPr>
              <a:t>thị</a:t>
            </a:r>
            <a:endParaRPr dirty="0">
              <a:solidFill>
                <a:schemeClr val="tx1"/>
              </a:solidFill>
              <a:latin typeface="+mj-lt"/>
            </a:endParaRPr>
          </a:p>
        </p:txBody>
      </p:sp>
      <p:sp>
        <p:nvSpPr>
          <p:cNvPr id="244" name="Google Shape;244;p31"/>
          <p:cNvSpPr txBox="1">
            <a:spLocks noGrp="1"/>
          </p:cNvSpPr>
          <p:nvPr>
            <p:ph type="subTitle" idx="7"/>
          </p:nvPr>
        </p:nvSpPr>
        <p:spPr>
          <a:xfrm>
            <a:off x="4151475" y="1584385"/>
            <a:ext cx="4992525" cy="2072773"/>
          </a:xfrm>
          <a:prstGeom prst="rect">
            <a:avLst/>
          </a:prstGeom>
        </p:spPr>
        <p:txBody>
          <a:bodyPr spcFirstLastPara="1" wrap="square" lIns="91425" tIns="91425" rIns="91425" bIns="91425" anchor="b" anchorCtr="0">
            <a:noAutofit/>
          </a:bodyPr>
          <a:lstStyle/>
          <a:p>
            <a:pPr marL="0" indent="0"/>
            <a:r>
              <a:rPr lang="vi-VN" b="0" i="0" u="none" strike="noStrike" dirty="0">
                <a:solidFill>
                  <a:schemeClr val="tx1"/>
                </a:solidFill>
                <a:effectLst/>
                <a:latin typeface="Times New Roman" panose="02020603050405020304" pitchFamily="18" charset="0"/>
              </a:rPr>
              <a:t>Dự án nhắm tới đối tượng khách hàng yêu thích điện ảnh, thường xuyên sử dụng công nghệ số</a:t>
            </a:r>
            <a:r>
              <a:rPr lang="en-US" b="0" dirty="0">
                <a:solidFill>
                  <a:schemeClr val="tx1"/>
                </a:solidFill>
                <a:latin typeface="Times New Roman" panose="02020603050405020304" pitchFamily="18" charset="0"/>
              </a:rPr>
              <a:t> </a:t>
            </a:r>
            <a:r>
              <a:rPr lang="en-US" b="0" dirty="0" err="1">
                <a:solidFill>
                  <a:schemeClr val="tx1"/>
                </a:solidFill>
                <a:latin typeface="Times New Roman" panose="02020603050405020304" pitchFamily="18" charset="0"/>
              </a:rPr>
              <a:t>với</a:t>
            </a:r>
            <a:r>
              <a:rPr lang="en-US" b="0" dirty="0">
                <a:solidFill>
                  <a:schemeClr val="tx1"/>
                </a:solidFill>
                <a:latin typeface="Times New Roman" panose="02020603050405020304" pitchFamily="18" charset="0"/>
              </a:rPr>
              <a:t> </a:t>
            </a:r>
            <a:r>
              <a:rPr lang="en-US" b="0" dirty="0" err="1">
                <a:solidFill>
                  <a:schemeClr val="tx1"/>
                </a:solidFill>
                <a:latin typeface="Times New Roman" panose="02020603050405020304" pitchFamily="18" charset="0"/>
              </a:rPr>
              <a:t>chiến</a:t>
            </a:r>
            <a:r>
              <a:rPr lang="en-US" b="0" dirty="0">
                <a:solidFill>
                  <a:schemeClr val="tx1"/>
                </a:solidFill>
                <a:latin typeface="Times New Roman" panose="02020603050405020304" pitchFamily="18" charset="0"/>
              </a:rPr>
              <a:t> </a:t>
            </a:r>
            <a:r>
              <a:rPr lang="en-US" b="0" dirty="0" err="1">
                <a:solidFill>
                  <a:schemeClr val="tx1"/>
                </a:solidFill>
                <a:latin typeface="Times New Roman" panose="02020603050405020304" pitchFamily="18" charset="0"/>
              </a:rPr>
              <a:t>lược</a:t>
            </a:r>
            <a:r>
              <a:rPr lang="en-US" b="0" dirty="0">
                <a:solidFill>
                  <a:schemeClr val="tx1"/>
                </a:solidFill>
                <a:latin typeface="Times New Roman" panose="02020603050405020304" pitchFamily="18" charset="0"/>
              </a:rPr>
              <a:t> </a:t>
            </a:r>
            <a:r>
              <a:rPr lang="vi-VN" b="0" i="0" u="none" strike="noStrike" dirty="0">
                <a:solidFill>
                  <a:schemeClr val="tx1"/>
                </a:solidFill>
                <a:effectLst/>
                <a:latin typeface="Times New Roman" panose="02020603050405020304" pitchFamily="18" charset="0"/>
              </a:rPr>
              <a:t>tiếp thị kỹ thuật số (quảng cáo trực tuyến, mạng xã hội), website có thể nhanh chóng tiếp cận người dùng mới và gia tăng nhận diện thương hiệu trong thị trường cạnh tranh.</a:t>
            </a:r>
          </a:p>
          <a:p>
            <a:pPr marL="0" lvl="0" indent="0"/>
            <a:endParaRPr lang="en-US" dirty="0">
              <a:solidFill>
                <a:schemeClr val="tx1"/>
              </a:solidFill>
              <a:latin typeface="Times New Roman" panose="02020603050405020304" pitchFamily="18" charset="0"/>
              <a:cs typeface="Times New Roman" panose="02020603050405020304" pitchFamily="18" charset="0"/>
            </a:endParaRPr>
          </a:p>
        </p:txBody>
      </p:sp>
      <p:sp>
        <p:nvSpPr>
          <p:cNvPr id="12" name="AutoShape 2" descr="A Complete &amp; Ultimate Guide To Cinema Advertising">
            <a:extLst>
              <a:ext uri="{FF2B5EF4-FFF2-40B4-BE49-F238E27FC236}">
                <a16:creationId xmlns:a16="http://schemas.microsoft.com/office/drawing/2014/main" id="{FB9C4EF5-28B4-C8FA-370C-A51750A0C75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A Complete &amp; Ultimate Guide To Cinema Advertising">
            <a:extLst>
              <a:ext uri="{FF2B5EF4-FFF2-40B4-BE49-F238E27FC236}">
                <a16:creationId xmlns:a16="http://schemas.microsoft.com/office/drawing/2014/main" id="{B17BAB76-DF9C-9E3D-0A00-03022015B87C}"/>
              </a:ext>
            </a:extLst>
          </p:cNvPr>
          <p:cNvSpPr>
            <a:spLocks noChangeAspect="1" noChangeArrowheads="1"/>
          </p:cNvSpPr>
          <p:nvPr/>
        </p:nvSpPr>
        <p:spPr bwMode="auto">
          <a:xfrm>
            <a:off x="4572000" y="2571750"/>
            <a:ext cx="4743450" cy="4743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67557997-A310-56B2-4CDA-D1FFC5D28CC1}"/>
              </a:ext>
            </a:extLst>
          </p:cNvPr>
          <p:cNvPicPr>
            <a:picLocks noChangeAspect="1"/>
          </p:cNvPicPr>
          <p:nvPr/>
        </p:nvPicPr>
        <p:blipFill>
          <a:blip r:embed="rId3"/>
          <a:stretch>
            <a:fillRect/>
          </a:stretch>
        </p:blipFill>
        <p:spPr>
          <a:xfrm>
            <a:off x="720000" y="1645010"/>
            <a:ext cx="3220404" cy="1853479"/>
          </a:xfrm>
          <a:prstGeom prst="rect">
            <a:avLst/>
          </a:prstGeom>
        </p:spPr>
      </p:pic>
    </p:spTree>
    <p:extLst>
      <p:ext uri="{BB962C8B-B14F-4D97-AF65-F5344CB8AC3E}">
        <p14:creationId xmlns:p14="http://schemas.microsoft.com/office/powerpoint/2010/main" val="397184409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wheel(1)">
                                      <p:cBhvr>
                                        <p:cTn id="7" dur="500"/>
                                        <p:tgtEl>
                                          <p:spTgt spid="2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291500" y="1892400"/>
            <a:ext cx="5211600" cy="801181"/>
          </a:xfrm>
          <a:prstGeom prst="rect">
            <a:avLst/>
          </a:prstGeom>
        </p:spPr>
        <p:txBody>
          <a:bodyPr spcFirstLastPara="1" wrap="square" lIns="91425" tIns="91425" rIns="91425" bIns="91425" anchor="b" anchorCtr="0">
            <a:noAutofit/>
          </a:bodyPr>
          <a:lstStyle/>
          <a:p>
            <a:pPr marL="0" lvl="0" indent="0"/>
            <a:r>
              <a:rPr lang="vi-VN" dirty="0">
                <a:latin typeface="+mj-lt"/>
              </a:rPr>
              <a:t>Đánh giá chung</a:t>
            </a:r>
          </a:p>
        </p:txBody>
      </p:sp>
      <p:sp>
        <p:nvSpPr>
          <p:cNvPr id="219" name="Google Shape;219;p29"/>
          <p:cNvSpPr txBox="1">
            <a:spLocks noGrp="1"/>
          </p:cNvSpPr>
          <p:nvPr>
            <p:ph type="title" idx="2"/>
          </p:nvPr>
        </p:nvSpPr>
        <p:spPr>
          <a:xfrm>
            <a:off x="1291500" y="8257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04</a:t>
            </a:r>
            <a:endParaRPr dirty="0"/>
          </a:p>
        </p:txBody>
      </p:sp>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703211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3"/>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270" name="Google Shape;270;p33"/>
          <p:cNvSpPr/>
          <p:nvPr/>
        </p:nvSpPr>
        <p:spPr>
          <a:xfrm>
            <a:off x="801900" y="758456"/>
            <a:ext cx="7540200" cy="384554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71" name="Google Shape;271;p33"/>
          <p:cNvSpPr txBox="1">
            <a:spLocks noGrp="1"/>
          </p:cNvSpPr>
          <p:nvPr>
            <p:ph type="title"/>
          </p:nvPr>
        </p:nvSpPr>
        <p:spPr>
          <a:xfrm>
            <a:off x="1154925" y="1063257"/>
            <a:ext cx="6834300" cy="1451344"/>
          </a:xfrm>
          <a:prstGeom prst="rect">
            <a:avLst/>
          </a:prstGeom>
        </p:spPr>
        <p:txBody>
          <a:bodyPr spcFirstLastPara="1" wrap="square" lIns="91425" tIns="91425" rIns="91425" bIns="91425" anchor="ctr" anchorCtr="0">
            <a:noAutofit/>
          </a:bodyPr>
          <a:lstStyle/>
          <a:p>
            <a:pPr algn="l"/>
            <a:br>
              <a:rPr lang="vi-VN" dirty="0">
                <a:latin typeface="+mj-lt"/>
              </a:rPr>
            </a:br>
            <a:r>
              <a:rPr lang="vi-VN" dirty="0">
                <a:latin typeface="+mj-lt"/>
              </a:rPr>
              <a:t>Lợi ích:</a:t>
            </a:r>
            <a:br>
              <a:rPr lang="vi-VN" dirty="0">
                <a:latin typeface="+mj-lt"/>
              </a:rPr>
            </a:br>
            <a:r>
              <a:rPr lang="vi-VN" dirty="0">
                <a:latin typeface="+mj-lt"/>
              </a:rPr>
              <a:t>CineBooker giúp người dùng đặt vé phim nhanh chóng, dễ dàng, xem lịch chiếu, chọn chỗ và thanh toán trực tuyến. Đối với rạp phim, dự án mở rộng đối tượng khách hàng, tăng doanh thu, giảm tải công việc cho nhân viên và hỗ trợ quảng bá qua các chương trình khuyến mãi.</a:t>
            </a:r>
            <a:br>
              <a:rPr lang="vi-VN" dirty="0">
                <a:latin typeface="+mj-lt"/>
              </a:rPr>
            </a:br>
            <a:endParaRPr dirty="0">
              <a:latin typeface="+mj-lt"/>
            </a:endParaRPr>
          </a:p>
        </p:txBody>
      </p:sp>
      <p:sp>
        <p:nvSpPr>
          <p:cNvPr id="2" name="Google Shape;271;p33">
            <a:extLst>
              <a:ext uri="{FF2B5EF4-FFF2-40B4-BE49-F238E27FC236}">
                <a16:creationId xmlns:a16="http://schemas.microsoft.com/office/drawing/2014/main" id="{9A42915E-7807-52F0-EAF6-CBA272E7E25A}"/>
              </a:ext>
            </a:extLst>
          </p:cNvPr>
          <p:cNvSpPr txBox="1">
            <a:spLocks/>
          </p:cNvSpPr>
          <p:nvPr/>
        </p:nvSpPr>
        <p:spPr>
          <a:xfrm>
            <a:off x="1154823" y="2819402"/>
            <a:ext cx="6834300" cy="1451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2800"/>
              <a:buFont typeface="Heebo"/>
              <a:buNone/>
              <a:defRPr sz="1600" b="1" i="0" u="none" strike="noStrike" cap="none">
                <a:solidFill>
                  <a:schemeClr val="dk1"/>
                </a:solidFill>
                <a:latin typeface="Heebo"/>
                <a:ea typeface="Heebo"/>
                <a:cs typeface="Heebo"/>
                <a:sym typeface="Heebo"/>
              </a:defRPr>
            </a:lvl1pPr>
            <a:lvl2pPr marR="0" lvl="1"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2pPr>
            <a:lvl3pPr marR="0" lvl="2"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3pPr>
            <a:lvl4pPr marR="0" lvl="3"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4pPr>
            <a:lvl5pPr marR="0" lvl="4"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5pPr>
            <a:lvl6pPr marR="0" lvl="5"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6pPr>
            <a:lvl7pPr marR="0" lvl="6"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7pPr>
            <a:lvl8pPr marR="0" lvl="7"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8pPr>
            <a:lvl9pPr marR="0" lvl="8" algn="ctr"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9pPr>
          </a:lstStyle>
          <a:p>
            <a:pPr algn="l"/>
            <a:br>
              <a:rPr lang="vi-VN" dirty="0">
                <a:latin typeface="+mj-lt"/>
              </a:rPr>
            </a:br>
            <a:r>
              <a:rPr lang="vi-VN" sz="1800" b="1" i="0" dirty="0">
                <a:solidFill>
                  <a:srgbClr val="FEFCF6"/>
                </a:solidFill>
                <a:effectLst/>
                <a:latin typeface="Times New Roman" panose="02020603050405020304" pitchFamily="18" charset="0"/>
                <a:ea typeface="Heebo" pitchFamily="2" charset="-79"/>
                <a:cs typeface="Heebo" pitchFamily="2" charset="-79"/>
              </a:rPr>
              <a:t>Rủi ro:</a:t>
            </a:r>
            <a:br>
              <a:rPr lang="vi-VN" sz="1800" b="1" i="0" dirty="0">
                <a:solidFill>
                  <a:srgbClr val="FEFCF6"/>
                </a:solidFill>
                <a:effectLst/>
                <a:latin typeface="Times New Roman" panose="02020603050405020304" pitchFamily="18" charset="0"/>
                <a:ea typeface="Heebo" pitchFamily="2" charset="-79"/>
                <a:cs typeface="Heebo" pitchFamily="2" charset="-79"/>
              </a:rPr>
            </a:br>
            <a:r>
              <a:rPr lang="vi-VN" sz="1800" b="1" i="0" dirty="0">
                <a:solidFill>
                  <a:srgbClr val="FEFCF6"/>
                </a:solidFill>
                <a:effectLst/>
                <a:latin typeface="Times New Roman" panose="02020603050405020304" pitchFamily="18" charset="0"/>
                <a:ea typeface="Heebo" pitchFamily="2" charset="-79"/>
                <a:cs typeface="Heebo" pitchFamily="2" charset="-79"/>
              </a:rPr>
              <a:t>Dự án có thể đối mặt với rủi ro bảo mật như tấn công mạng, sự cố thanh toán và lỗi hệ thống. Ngoài ra, việc thiếu tối ưu hóa SEO và hỗ trợ đa nền tảng có thể hạn chế khả năng tiếp cận người dùng.</a:t>
            </a:r>
            <a:br>
              <a:rPr lang="vi-VN" dirty="0">
                <a:latin typeface="+mj-lt"/>
              </a:rPr>
            </a:br>
            <a:endParaRPr lang="vi-VN" dirty="0">
              <a:latin typeface="+mj-lt"/>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wheel(1)">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4" name="Google Shape;174;p25"/>
          <p:cNvCxnSpPr>
            <a:cxnSpLocks/>
          </p:cNvCxnSpPr>
          <p:nvPr/>
        </p:nvCxnSpPr>
        <p:spPr>
          <a:xfrm>
            <a:off x="562829" y="1760439"/>
            <a:ext cx="6345178" cy="0"/>
          </a:xfrm>
          <a:prstGeom prst="straightConnector1">
            <a:avLst/>
          </a:prstGeom>
          <a:noFill/>
          <a:ln w="28575" cap="flat" cmpd="sng">
            <a:solidFill>
              <a:schemeClr val="dk2"/>
            </a:solidFill>
            <a:prstDash val="solid"/>
            <a:round/>
            <a:headEnd type="none" w="med" len="med"/>
            <a:tailEnd type="none" w="med" len="med"/>
          </a:ln>
        </p:spPr>
      </p:cxnSp>
      <p:grpSp>
        <p:nvGrpSpPr>
          <p:cNvPr id="175" name="Google Shape;175;p25"/>
          <p:cNvGrpSpPr/>
          <p:nvPr/>
        </p:nvGrpSpPr>
        <p:grpSpPr>
          <a:xfrm>
            <a:off x="5752990" y="-762924"/>
            <a:ext cx="3904916" cy="6836500"/>
            <a:chOff x="5752990" y="-762924"/>
            <a:chExt cx="3904916" cy="6836500"/>
          </a:xfrm>
        </p:grpSpPr>
        <p:pic>
          <p:nvPicPr>
            <p:cNvPr id="176" name="Google Shape;176;p25"/>
            <p:cNvPicPr preferRelativeResize="0"/>
            <p:nvPr/>
          </p:nvPicPr>
          <p:blipFill>
            <a:blip r:embed="rId3">
              <a:alphaModFix/>
            </a:blip>
            <a:stretch>
              <a:fillRect/>
            </a:stretch>
          </p:blipFill>
          <p:spPr>
            <a:xfrm>
              <a:off x="5752990" y="-762924"/>
              <a:ext cx="3904916" cy="2200323"/>
            </a:xfrm>
            <a:prstGeom prst="rect">
              <a:avLst/>
            </a:prstGeom>
            <a:noFill/>
            <a:ln>
              <a:noFill/>
            </a:ln>
          </p:spPr>
        </p:pic>
        <p:pic>
          <p:nvPicPr>
            <p:cNvPr id="177" name="Google Shape;177;p25"/>
            <p:cNvPicPr preferRelativeResize="0"/>
            <p:nvPr/>
          </p:nvPicPr>
          <p:blipFill>
            <a:blip r:embed="rId4">
              <a:alphaModFix/>
            </a:blip>
            <a:stretch>
              <a:fillRect/>
            </a:stretch>
          </p:blipFill>
          <p:spPr>
            <a:xfrm>
              <a:off x="6731050" y="766050"/>
              <a:ext cx="2356402" cy="2943625"/>
            </a:xfrm>
            <a:prstGeom prst="rect">
              <a:avLst/>
            </a:prstGeom>
            <a:noFill/>
            <a:ln>
              <a:noFill/>
            </a:ln>
          </p:spPr>
        </p:pic>
        <p:pic>
          <p:nvPicPr>
            <p:cNvPr id="178" name="Google Shape;178;p25"/>
            <p:cNvPicPr preferRelativeResize="0"/>
            <p:nvPr/>
          </p:nvPicPr>
          <p:blipFill>
            <a:blip r:embed="rId5">
              <a:alphaModFix/>
            </a:blip>
            <a:stretch>
              <a:fillRect/>
            </a:stretch>
          </p:blipFill>
          <p:spPr>
            <a:xfrm>
              <a:off x="6005682" y="3873251"/>
              <a:ext cx="2552083" cy="2200325"/>
            </a:xfrm>
            <a:prstGeom prst="rect">
              <a:avLst/>
            </a:prstGeom>
            <a:noFill/>
            <a:ln>
              <a:noFill/>
            </a:ln>
          </p:spPr>
        </p:pic>
        <p:pic>
          <p:nvPicPr>
            <p:cNvPr id="179" name="Google Shape;179;p25"/>
            <p:cNvPicPr preferRelativeResize="0"/>
            <p:nvPr/>
          </p:nvPicPr>
          <p:blipFill>
            <a:blip r:embed="rId6">
              <a:alphaModFix/>
            </a:blip>
            <a:stretch>
              <a:fillRect/>
            </a:stretch>
          </p:blipFill>
          <p:spPr>
            <a:xfrm>
              <a:off x="7937850" y="2817638"/>
              <a:ext cx="1573251" cy="1546426"/>
            </a:xfrm>
            <a:prstGeom prst="rect">
              <a:avLst/>
            </a:prstGeom>
            <a:noFill/>
            <a:ln>
              <a:noFill/>
            </a:ln>
          </p:spPr>
        </p:pic>
      </p:grpSp>
      <p:sp>
        <p:nvSpPr>
          <p:cNvPr id="172" name="Google Shape;172;p25"/>
          <p:cNvSpPr txBox="1">
            <a:spLocks noGrp="1"/>
          </p:cNvSpPr>
          <p:nvPr>
            <p:ph type="ctrTitle"/>
          </p:nvPr>
        </p:nvSpPr>
        <p:spPr>
          <a:xfrm>
            <a:off x="468250" y="1801785"/>
            <a:ext cx="6734839" cy="933272"/>
          </a:xfrm>
          <a:prstGeom prst="rect">
            <a:avLst/>
          </a:prstGeom>
        </p:spPr>
        <p:txBody>
          <a:bodyPr spcFirstLastPara="1" wrap="square" lIns="91425" tIns="91425" rIns="91425" bIns="91425" anchor="b" anchorCtr="0">
            <a:noAutofit/>
          </a:bodyPr>
          <a:lstStyle/>
          <a:p>
            <a:r>
              <a:rPr lang="en-US" sz="4500" dirty="0">
                <a:latin typeface="+mj-lt"/>
              </a:rPr>
              <a:t>Thanks for watching!!!</a:t>
            </a:r>
            <a:br>
              <a:rPr lang="vi-VN" sz="4500" dirty="0">
                <a:latin typeface="+mj-lt"/>
              </a:rPr>
            </a:br>
            <a:br>
              <a:rPr lang="vi-VN" sz="3600" dirty="0">
                <a:latin typeface="+mj-lt"/>
              </a:rPr>
            </a:br>
            <a:endParaRPr sz="2800" b="0" dirty="0">
              <a:latin typeface="+mj-lt"/>
            </a:endParaRPr>
          </a:p>
        </p:txBody>
      </p:sp>
      <p:pic>
        <p:nvPicPr>
          <p:cNvPr id="1026" name="Picture 2" descr="Thank You For Watching GIFs | Tenor">
            <a:extLst>
              <a:ext uri="{FF2B5EF4-FFF2-40B4-BE49-F238E27FC236}">
                <a16:creationId xmlns:a16="http://schemas.microsoft.com/office/drawing/2014/main" id="{E9081870-04AA-A8DE-2D95-8DE27CC2F5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4843" y="1980255"/>
            <a:ext cx="2712951" cy="271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498560"/>
      </p:ext>
    </p:extLst>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291500" y="1892400"/>
            <a:ext cx="5211600" cy="1511400"/>
          </a:xfrm>
          <a:prstGeom prst="rect">
            <a:avLst/>
          </a:prstGeom>
        </p:spPr>
        <p:txBody>
          <a:bodyPr spcFirstLastPara="1" wrap="square" lIns="91425" tIns="91425" rIns="91425" bIns="91425" anchor="b" anchorCtr="0">
            <a:noAutofit/>
          </a:bodyPr>
          <a:lstStyle/>
          <a:p>
            <a:pPr marL="0" lvl="0" indent="0"/>
            <a:r>
              <a:rPr lang="vi-VN" dirty="0">
                <a:latin typeface="+mj-lt"/>
              </a:rPr>
              <a:t>Thông tin chung về dự án</a:t>
            </a:r>
          </a:p>
        </p:txBody>
      </p:sp>
      <p:sp>
        <p:nvSpPr>
          <p:cNvPr id="219" name="Google Shape;219;p29"/>
          <p:cNvSpPr txBox="1">
            <a:spLocks noGrp="1"/>
          </p:cNvSpPr>
          <p:nvPr>
            <p:ph type="title" idx="2"/>
          </p:nvPr>
        </p:nvSpPr>
        <p:spPr>
          <a:xfrm>
            <a:off x="1291500" y="8257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720000" y="445025"/>
            <a:ext cx="4390716" cy="700200"/>
          </a:xfrm>
          <a:prstGeom prst="rect">
            <a:avLst/>
          </a:prstGeom>
        </p:spPr>
        <p:txBody>
          <a:bodyPr spcFirstLastPara="1" wrap="square" lIns="91425" tIns="91425" rIns="91425" bIns="91425" anchor="t" anchorCtr="0">
            <a:noAutofit/>
          </a:bodyPr>
          <a:lstStyle/>
          <a:p>
            <a:pPr marL="0" lvl="0" indent="0"/>
            <a:r>
              <a:rPr lang="vi-VN" dirty="0">
                <a:latin typeface="+mj-lt"/>
              </a:rPr>
              <a:t>Thông tin chung về dự án</a:t>
            </a:r>
          </a:p>
        </p:txBody>
      </p:sp>
      <p:sp>
        <p:nvSpPr>
          <p:cNvPr id="230" name="Google Shape;230;p30"/>
          <p:cNvSpPr txBox="1">
            <a:spLocks noGrp="1"/>
          </p:cNvSpPr>
          <p:nvPr>
            <p:ph type="subTitle" idx="1"/>
          </p:nvPr>
        </p:nvSpPr>
        <p:spPr>
          <a:xfrm>
            <a:off x="71476" y="1112225"/>
            <a:ext cx="4809224" cy="3240036"/>
          </a:xfrm>
          <a:prstGeom prst="rect">
            <a:avLst/>
          </a:prstGeom>
        </p:spPr>
        <p:txBody>
          <a:bodyPr spcFirstLastPara="1" wrap="square" lIns="91425" tIns="91425" rIns="91425" bIns="91425" anchor="t" anchorCtr="0">
            <a:noAutofit/>
          </a:bodyPr>
          <a:lstStyle/>
          <a:p>
            <a:pPr marL="139700" indent="0">
              <a:buNone/>
            </a:pPr>
            <a:r>
              <a:rPr lang="vi-VN" b="1" dirty="0">
                <a:latin typeface="+mj-lt"/>
              </a:rPr>
              <a:t>Dự án: CineBooker</a:t>
            </a:r>
            <a:br>
              <a:rPr lang="vi-VN" dirty="0">
                <a:latin typeface="+mj-lt"/>
              </a:rPr>
            </a:br>
            <a:r>
              <a:rPr lang="vi-VN" b="1" dirty="0">
                <a:latin typeface="+mj-lt"/>
              </a:rPr>
              <a:t>Chủ đầu tư: ABC Media Entertainment</a:t>
            </a:r>
            <a:endParaRPr lang="vi-VN" dirty="0">
              <a:latin typeface="+mj-lt"/>
            </a:endParaRPr>
          </a:p>
          <a:p>
            <a:pPr marL="139700" indent="0">
              <a:buNone/>
            </a:pPr>
            <a:r>
              <a:rPr lang="vi-VN" dirty="0">
                <a:latin typeface="+mj-lt"/>
              </a:rPr>
              <a:t>- Địa chỉ: 15 Nguyễn Văn Linh, P. Bình Hiên, Q. Hải Châu, Đà Nẵng</a:t>
            </a:r>
          </a:p>
          <a:p>
            <a:pPr marL="139700" indent="0">
              <a:buNone/>
            </a:pPr>
            <a:r>
              <a:rPr lang="vi-VN" dirty="0">
                <a:latin typeface="+mj-lt"/>
              </a:rPr>
              <a:t>- Liên hệ: (+84) 123 456 789 | contact@abc.com | </a:t>
            </a:r>
            <a:r>
              <a:rPr lang="vi-VN" dirty="0">
                <a:latin typeface="+mj-lt"/>
                <a:hlinkClick r:id="rId3"/>
              </a:rPr>
              <a:t>www.abc.com</a:t>
            </a:r>
            <a:endParaRPr lang="vi-VN" dirty="0">
              <a:latin typeface="+mj-lt"/>
            </a:endParaRPr>
          </a:p>
          <a:p>
            <a:pPr marL="139700" indent="0">
              <a:buNone/>
            </a:pPr>
            <a:r>
              <a:rPr lang="vi-VN" dirty="0">
                <a:latin typeface="+mj-lt"/>
              </a:rPr>
              <a:t>- Ngành nghề: Sản xuất phim, tổ chức sự kiện, truyền thông</a:t>
            </a:r>
          </a:p>
          <a:p>
            <a:pPr marL="139700" indent="0">
              <a:buNone/>
            </a:pPr>
            <a:r>
              <a:rPr lang="vi-VN" dirty="0">
                <a:latin typeface="+mj-lt"/>
              </a:rPr>
              <a:t>- Người đại diện: Nguyễn Văn A (Giám đốc</a:t>
            </a:r>
            <a:r>
              <a:rPr lang="en-US" dirty="0">
                <a:latin typeface="+mj-lt"/>
              </a:rPr>
              <a:t> </a:t>
            </a:r>
            <a:r>
              <a:rPr lang="vi-VN" dirty="0">
                <a:latin typeface="+mj-lt"/>
              </a:rPr>
              <a:t>điều hành)</a:t>
            </a:r>
          </a:p>
          <a:p>
            <a:pPr marL="139700" indent="0">
              <a:buNone/>
            </a:pPr>
            <a:r>
              <a:rPr lang="vi-VN" dirty="0">
                <a:latin typeface="+mj-lt"/>
              </a:rPr>
              <a:t>-Tài chính: Vốn điều lệ 100 tỷ VNĐ, doanh thu hàng năm ~500 tỷ VNĐ</a:t>
            </a:r>
          </a:p>
        </p:txBody>
      </p:sp>
      <p:pic>
        <p:nvPicPr>
          <p:cNvPr id="231" name="Google Shape;231;p30"/>
          <p:cNvPicPr preferRelativeResize="0">
            <a:picLocks noGrp="1"/>
          </p:cNvPicPr>
          <p:nvPr>
            <p:ph type="pic" idx="2"/>
          </p:nvPr>
        </p:nvPicPr>
        <p:blipFill rotWithShape="1">
          <a:blip r:embed="rId4">
            <a:alphaModFix/>
          </a:blip>
          <a:srcRect l="21351" r="21345"/>
          <a:stretch/>
        </p:blipFill>
        <p:spPr>
          <a:xfrm>
            <a:off x="5177275" y="814388"/>
            <a:ext cx="3180913" cy="3789537"/>
          </a:xfrm>
          <a:prstGeom prst="roundRect">
            <a:avLst>
              <a:gd name="adj" fmla="val 18705"/>
            </a:avLst>
          </a:prstGeom>
        </p:spPr>
      </p:pic>
      <p:pic>
        <p:nvPicPr>
          <p:cNvPr id="232" name="Google Shape;232;p30"/>
          <p:cNvPicPr preferRelativeResize="0"/>
          <p:nvPr/>
        </p:nvPicPr>
        <p:blipFill>
          <a:blip r:embed="rId5">
            <a:alphaModFix/>
          </a:blip>
          <a:stretch>
            <a:fillRect/>
          </a:stretch>
        </p:blipFill>
        <p:spPr>
          <a:xfrm>
            <a:off x="7579550" y="3774025"/>
            <a:ext cx="1499749" cy="132027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wheel(1)">
                                      <p:cBhvr>
                                        <p:cTn id="7" dur="500"/>
                                        <p:tgtEl>
                                          <p:spTgt spid="230">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30">
                                            <p:txEl>
                                              <p:pRg st="1" end="1"/>
                                            </p:txEl>
                                          </p:spTgt>
                                        </p:tgtEl>
                                        <p:attrNameLst>
                                          <p:attrName>style.visibility</p:attrName>
                                        </p:attrNameLst>
                                      </p:cBhvr>
                                      <p:to>
                                        <p:strVal val="visible"/>
                                      </p:to>
                                    </p:set>
                                    <p:animEffect transition="in" filter="wheel(1)">
                                      <p:cBhvr>
                                        <p:cTn id="10" dur="500"/>
                                        <p:tgtEl>
                                          <p:spTgt spid="230">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30">
                                            <p:txEl>
                                              <p:pRg st="2" end="2"/>
                                            </p:txEl>
                                          </p:spTgt>
                                        </p:tgtEl>
                                        <p:attrNameLst>
                                          <p:attrName>style.visibility</p:attrName>
                                        </p:attrNameLst>
                                      </p:cBhvr>
                                      <p:to>
                                        <p:strVal val="visible"/>
                                      </p:to>
                                    </p:set>
                                    <p:animEffect transition="in" filter="wheel(1)">
                                      <p:cBhvr>
                                        <p:cTn id="13" dur="500"/>
                                        <p:tgtEl>
                                          <p:spTgt spid="230">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0">
                                            <p:txEl>
                                              <p:pRg st="3" end="3"/>
                                            </p:txEl>
                                          </p:spTgt>
                                        </p:tgtEl>
                                        <p:attrNameLst>
                                          <p:attrName>style.visibility</p:attrName>
                                        </p:attrNameLst>
                                      </p:cBhvr>
                                      <p:to>
                                        <p:strVal val="visible"/>
                                      </p:to>
                                    </p:set>
                                    <p:animEffect transition="in" filter="wheel(1)">
                                      <p:cBhvr>
                                        <p:cTn id="16" dur="500"/>
                                        <p:tgtEl>
                                          <p:spTgt spid="230">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30">
                                            <p:txEl>
                                              <p:pRg st="4" end="4"/>
                                            </p:txEl>
                                          </p:spTgt>
                                        </p:tgtEl>
                                        <p:attrNameLst>
                                          <p:attrName>style.visibility</p:attrName>
                                        </p:attrNameLst>
                                      </p:cBhvr>
                                      <p:to>
                                        <p:strVal val="visible"/>
                                      </p:to>
                                    </p:set>
                                    <p:animEffect transition="in" filter="wheel(1)">
                                      <p:cBhvr>
                                        <p:cTn id="19" dur="500"/>
                                        <p:tgtEl>
                                          <p:spTgt spid="230">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30">
                                            <p:txEl>
                                              <p:pRg st="5" end="5"/>
                                            </p:txEl>
                                          </p:spTgt>
                                        </p:tgtEl>
                                        <p:attrNameLst>
                                          <p:attrName>style.visibility</p:attrName>
                                        </p:attrNameLst>
                                      </p:cBhvr>
                                      <p:to>
                                        <p:strVal val="visible"/>
                                      </p:to>
                                    </p:set>
                                    <p:animEffect transition="in" filter="wheel(1)">
                                      <p:cBhvr>
                                        <p:cTn id="22" dur="500"/>
                                        <p:tgtEl>
                                          <p:spTgt spid="2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9"/>
          <p:cNvSpPr txBox="1">
            <a:spLocks noGrp="1"/>
          </p:cNvSpPr>
          <p:nvPr>
            <p:ph type="subTitle" idx="4"/>
          </p:nvPr>
        </p:nvSpPr>
        <p:spPr>
          <a:xfrm>
            <a:off x="4742120" y="1437002"/>
            <a:ext cx="3356400" cy="511957"/>
          </a:xfrm>
          <a:prstGeom prst="rect">
            <a:avLst/>
          </a:prstGeom>
        </p:spPr>
        <p:txBody>
          <a:bodyPr spcFirstLastPara="1" wrap="square" lIns="91425" tIns="91425" rIns="91425" bIns="91425" anchor="b" anchorCtr="0">
            <a:noAutofit/>
          </a:bodyPr>
          <a:lstStyle/>
          <a:p>
            <a:pPr marL="0" lvl="0" indent="0"/>
            <a:r>
              <a:rPr lang="vi-VN" dirty="0">
                <a:latin typeface="+mj-lt"/>
              </a:rPr>
              <a:t>Người quản trị:</a:t>
            </a:r>
            <a:endParaRPr dirty="0">
              <a:latin typeface="+mj-lt"/>
            </a:endParaRPr>
          </a:p>
        </p:txBody>
      </p:sp>
      <p:sp>
        <p:nvSpPr>
          <p:cNvPr id="639" name="Google Shape;63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vi-VN" dirty="0">
                <a:latin typeface="+mj-lt"/>
              </a:rPr>
              <a:t>Thông tin chung về dự án</a:t>
            </a:r>
            <a:br>
              <a:rPr lang="vi-VN" dirty="0">
                <a:latin typeface="+mj-lt"/>
              </a:rPr>
            </a:br>
            <a:endParaRPr sz="2400" dirty="0">
              <a:latin typeface="+mj-lt"/>
            </a:endParaRPr>
          </a:p>
        </p:txBody>
      </p:sp>
      <p:sp>
        <p:nvSpPr>
          <p:cNvPr id="640" name="Google Shape;640;p39"/>
          <p:cNvSpPr txBox="1">
            <a:spLocks noGrp="1"/>
          </p:cNvSpPr>
          <p:nvPr>
            <p:ph type="subTitle" idx="1"/>
          </p:nvPr>
        </p:nvSpPr>
        <p:spPr>
          <a:xfrm>
            <a:off x="4742120" y="1745307"/>
            <a:ext cx="4472763" cy="3087298"/>
          </a:xfrm>
          <a:prstGeom prst="rect">
            <a:avLst/>
          </a:prstGeom>
        </p:spPr>
        <p:txBody>
          <a:bodyPr spcFirstLastPara="1" wrap="square" lIns="91425" tIns="91425" rIns="91425" bIns="91425" anchor="t" anchorCtr="0">
            <a:noAutofit/>
          </a:bodyPr>
          <a:lstStyle/>
          <a:p>
            <a:pPr marL="0" lvl="0" indent="0"/>
            <a:r>
              <a:rPr lang="vi-VN" dirty="0">
                <a:latin typeface="+mj-lt"/>
              </a:rPr>
              <a:t>Người quản trị website có trách nhiệm giám sát và điều hành các hoạt động trên nền tảng. Các chức năng của người quản trị bao gồm:</a:t>
            </a:r>
          </a:p>
          <a:p>
            <a:pPr marL="285750" lvl="0" indent="-285750">
              <a:buFontTx/>
              <a:buChar char="-"/>
            </a:pPr>
            <a:r>
              <a:rPr lang="vi-VN" b="1" dirty="0">
                <a:latin typeface="+mj-lt"/>
              </a:rPr>
              <a:t>Giám sát đặt vé</a:t>
            </a:r>
          </a:p>
          <a:p>
            <a:pPr marL="285750" lvl="0" indent="-285750">
              <a:buFontTx/>
              <a:buChar char="-"/>
            </a:pPr>
            <a:r>
              <a:rPr lang="vi-VN" b="1" dirty="0">
                <a:latin typeface="+mj-lt"/>
              </a:rPr>
              <a:t>Báo cáo và phân tích dữ liệu</a:t>
            </a:r>
          </a:p>
          <a:p>
            <a:pPr marL="285750" lvl="0" indent="-285750">
              <a:buFontTx/>
              <a:buChar char="-"/>
            </a:pPr>
            <a:r>
              <a:rPr lang="vi-VN" b="1" dirty="0">
                <a:latin typeface="+mj-lt"/>
              </a:rPr>
              <a:t>Hỗ trợ người dùng</a:t>
            </a:r>
          </a:p>
          <a:p>
            <a:pPr marL="285750" lvl="0" indent="-285750">
              <a:buFontTx/>
              <a:buChar char="-"/>
            </a:pPr>
            <a:r>
              <a:rPr lang="vi-VN" b="1" dirty="0">
                <a:latin typeface="+mj-lt"/>
              </a:rPr>
              <a:t>Quản lý chương trình khuyến mãi</a:t>
            </a:r>
          </a:p>
          <a:p>
            <a:pPr marL="285750" lvl="0" indent="-285750">
              <a:buFontTx/>
              <a:buChar char="-"/>
            </a:pPr>
            <a:r>
              <a:rPr lang="vi-VN" b="1" dirty="0">
                <a:latin typeface="+mj-lt"/>
              </a:rPr>
              <a:t>Quản lý và xử lý phản hồi người dùng</a:t>
            </a:r>
            <a:endParaRPr lang="en-US" b="1" dirty="0">
              <a:latin typeface="+mj-lt"/>
            </a:endParaRPr>
          </a:p>
          <a:p>
            <a:pPr marL="285750" lvl="0" indent="-285750">
              <a:buFontTx/>
              <a:buChar char="-"/>
            </a:pPr>
            <a:r>
              <a:rPr lang="en-US" b="1" dirty="0">
                <a:latin typeface="+mj-lt"/>
              </a:rPr>
              <a:t>Q</a:t>
            </a:r>
            <a:r>
              <a:rPr lang="vi-VN" b="1" dirty="0">
                <a:latin typeface="+mj-lt"/>
              </a:rPr>
              <a:t>uản lý phim và lịch chiếu</a:t>
            </a:r>
          </a:p>
          <a:p>
            <a:pPr marL="285750" lvl="0" indent="-285750">
              <a:buFontTx/>
              <a:buChar char="-"/>
            </a:pPr>
            <a:r>
              <a:rPr lang="vi-VN" b="1" dirty="0">
                <a:latin typeface="+mj-lt"/>
              </a:rPr>
              <a:t>Quản lý doanh thu và thanh toán</a:t>
            </a:r>
          </a:p>
          <a:p>
            <a:pPr marL="285750" lvl="0" indent="-285750">
              <a:buFontTx/>
              <a:buChar char="-"/>
            </a:pPr>
            <a:r>
              <a:rPr lang="vi-VN" b="1" dirty="0">
                <a:latin typeface="+mj-lt"/>
              </a:rPr>
              <a:t>Quản lý người dùng</a:t>
            </a:r>
          </a:p>
          <a:p>
            <a:pPr marL="285750" lvl="0" indent="-285750">
              <a:buFontTx/>
              <a:buChar char="-"/>
            </a:pPr>
            <a:r>
              <a:rPr lang="vi-VN" b="1" dirty="0">
                <a:latin typeface="+mj-lt"/>
              </a:rPr>
              <a:t>Quản lý API tích hợp và nhà cung cấp dịch vụ</a:t>
            </a:r>
          </a:p>
          <a:p>
            <a:pPr marL="285750" lvl="0" indent="-285750">
              <a:buFontTx/>
              <a:buChar char="-"/>
            </a:pPr>
            <a:r>
              <a:rPr lang="vi-VN" b="1" dirty="0">
                <a:latin typeface="+mj-lt"/>
              </a:rPr>
              <a:t>Quản lý hệ thống thông báo</a:t>
            </a:r>
            <a:endParaRPr dirty="0">
              <a:latin typeface="+mj-lt"/>
            </a:endParaRPr>
          </a:p>
        </p:txBody>
      </p:sp>
      <p:sp>
        <p:nvSpPr>
          <p:cNvPr id="641" name="Google Shape;641;p39"/>
          <p:cNvSpPr txBox="1">
            <a:spLocks noGrp="1"/>
          </p:cNvSpPr>
          <p:nvPr>
            <p:ph type="subTitle" idx="2"/>
          </p:nvPr>
        </p:nvSpPr>
        <p:spPr>
          <a:xfrm>
            <a:off x="645042" y="1758935"/>
            <a:ext cx="3763925" cy="2868160"/>
          </a:xfrm>
          <a:prstGeom prst="rect">
            <a:avLst/>
          </a:prstGeom>
        </p:spPr>
        <p:txBody>
          <a:bodyPr spcFirstLastPara="1" wrap="square" lIns="91425" tIns="91425" rIns="91425" bIns="91425" anchor="t" anchorCtr="0">
            <a:noAutofit/>
          </a:bodyPr>
          <a:lstStyle/>
          <a:p>
            <a:pPr marL="0" lvl="0" indent="0"/>
            <a:r>
              <a:rPr lang="vi-VN" dirty="0">
                <a:latin typeface="+mj-lt"/>
              </a:rPr>
              <a:t>Sản phẩm là một </a:t>
            </a:r>
            <a:r>
              <a:rPr lang="vi-VN" b="1" dirty="0">
                <a:latin typeface="+mj-lt"/>
              </a:rPr>
              <a:t>website đặt vé xem phim trực tuyến</a:t>
            </a:r>
            <a:r>
              <a:rPr lang="vi-VN" dirty="0">
                <a:latin typeface="+mj-lt"/>
              </a:rPr>
              <a:t> với giao diện thân thiện và dễ sử dụng. Các chức năng chính dành cho người dùng bao gồm:</a:t>
            </a:r>
          </a:p>
          <a:p>
            <a:pPr marL="0" lvl="0" indent="0"/>
            <a:r>
              <a:rPr lang="vi-VN" b="1" dirty="0">
                <a:latin typeface="+mj-lt"/>
              </a:rPr>
              <a:t>-Tìm kiếm và lựa chọn rạp chiếu phim</a:t>
            </a:r>
          </a:p>
          <a:p>
            <a:pPr marL="0" lvl="0" indent="0"/>
            <a:r>
              <a:rPr lang="vi-VN" b="1" dirty="0">
                <a:latin typeface="+mj-lt"/>
              </a:rPr>
              <a:t>-Xem lịch chiếu phim và thông tin phim</a:t>
            </a:r>
          </a:p>
          <a:p>
            <a:pPr marL="0" lvl="0" indent="0"/>
            <a:r>
              <a:rPr lang="vi-VN" b="1" dirty="0">
                <a:latin typeface="+mj-lt"/>
              </a:rPr>
              <a:t>-Đặt vé và lựa chọn ghế ngồi</a:t>
            </a:r>
          </a:p>
          <a:p>
            <a:pPr marL="0" lvl="0" indent="0"/>
            <a:r>
              <a:rPr lang="vi-VN" b="1" dirty="0">
                <a:latin typeface="+mj-lt"/>
              </a:rPr>
              <a:t>-Thanh toán trực tuyến</a:t>
            </a:r>
          </a:p>
          <a:p>
            <a:pPr marL="0" lvl="0" indent="0"/>
            <a:r>
              <a:rPr lang="vi-VN" b="1" dirty="0">
                <a:latin typeface="+mj-lt"/>
              </a:rPr>
              <a:t>-Quản lý vé đã đặt</a:t>
            </a:r>
          </a:p>
          <a:p>
            <a:pPr marL="0" lvl="0" indent="0"/>
            <a:r>
              <a:rPr lang="vi-VN" b="1" dirty="0">
                <a:latin typeface="+mj-lt"/>
              </a:rPr>
              <a:t>-Đánh giá và phản hồi phim</a:t>
            </a:r>
          </a:p>
          <a:p>
            <a:pPr marL="0" lvl="0" indent="0"/>
            <a:r>
              <a:rPr lang="vi-VN" b="1" dirty="0">
                <a:latin typeface="+mj-lt"/>
              </a:rPr>
              <a:t>-Thông báo và chương trình khuyến mãi:</a:t>
            </a:r>
            <a:endParaRPr dirty="0">
              <a:latin typeface="+mj-lt"/>
            </a:endParaRPr>
          </a:p>
        </p:txBody>
      </p:sp>
      <p:sp>
        <p:nvSpPr>
          <p:cNvPr id="642" name="Google Shape;642;p39"/>
          <p:cNvSpPr txBox="1">
            <a:spLocks noGrp="1"/>
          </p:cNvSpPr>
          <p:nvPr>
            <p:ph type="subTitle" idx="3"/>
          </p:nvPr>
        </p:nvSpPr>
        <p:spPr>
          <a:xfrm>
            <a:off x="645042" y="1486845"/>
            <a:ext cx="3356400" cy="490691"/>
          </a:xfrm>
          <a:prstGeom prst="rect">
            <a:avLst/>
          </a:prstGeom>
        </p:spPr>
        <p:txBody>
          <a:bodyPr spcFirstLastPara="1" wrap="square" lIns="91425" tIns="91425" rIns="91425" bIns="91425" anchor="b" anchorCtr="0">
            <a:noAutofit/>
          </a:bodyPr>
          <a:lstStyle/>
          <a:p>
            <a:pPr marL="0" lvl="0" indent="0"/>
            <a:r>
              <a:rPr lang="vi-VN" dirty="0">
                <a:latin typeface="+mj-lt"/>
              </a:rPr>
              <a:t>Người dùng</a:t>
            </a:r>
            <a:endParaRPr dirty="0">
              <a:latin typeface="+mj-lt"/>
            </a:endParaRPr>
          </a:p>
        </p:txBody>
      </p:sp>
      <p:sp>
        <p:nvSpPr>
          <p:cNvPr id="3" name="Rectangle 2"/>
          <p:cNvSpPr/>
          <p:nvPr/>
        </p:nvSpPr>
        <p:spPr>
          <a:xfrm>
            <a:off x="4458364" y="1786269"/>
            <a:ext cx="45719" cy="312597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Tree>
    <p:extLst>
      <p:ext uri="{BB962C8B-B14F-4D97-AF65-F5344CB8AC3E}">
        <p14:creationId xmlns:p14="http://schemas.microsoft.com/office/powerpoint/2010/main" val="147774424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Effect transition="in" filter="wheel(1)">
                                      <p:cBhvr>
                                        <p:cTn id="7" dur="500"/>
                                        <p:tgtEl>
                                          <p:spTgt spid="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41">
                                            <p:txEl>
                                              <p:pRg st="0" end="0"/>
                                            </p:txEl>
                                          </p:spTgt>
                                        </p:tgtEl>
                                        <p:attrNameLst>
                                          <p:attrName>style.visibility</p:attrName>
                                        </p:attrNameLst>
                                      </p:cBhvr>
                                      <p:to>
                                        <p:strVal val="visible"/>
                                      </p:to>
                                    </p:set>
                                    <p:animEffect transition="in" filter="wheel(1)">
                                      <p:cBhvr>
                                        <p:cTn id="12" dur="500"/>
                                        <p:tgtEl>
                                          <p:spTgt spid="641">
                                            <p:txEl>
                                              <p:pRg st="0" end="0"/>
                                            </p:txEl>
                                          </p:spTgt>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41">
                                            <p:txEl>
                                              <p:pRg st="1" end="1"/>
                                            </p:txEl>
                                          </p:spTgt>
                                        </p:tgtEl>
                                        <p:attrNameLst>
                                          <p:attrName>style.visibility</p:attrName>
                                        </p:attrNameLst>
                                      </p:cBhvr>
                                      <p:to>
                                        <p:strVal val="visible"/>
                                      </p:to>
                                    </p:set>
                                    <p:animEffect transition="in" filter="wheel(1)">
                                      <p:cBhvr>
                                        <p:cTn id="15" dur="500"/>
                                        <p:tgtEl>
                                          <p:spTgt spid="641">
                                            <p:txEl>
                                              <p:pRg st="1" end="1"/>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41">
                                            <p:txEl>
                                              <p:pRg st="2" end="2"/>
                                            </p:txEl>
                                          </p:spTgt>
                                        </p:tgtEl>
                                        <p:attrNameLst>
                                          <p:attrName>style.visibility</p:attrName>
                                        </p:attrNameLst>
                                      </p:cBhvr>
                                      <p:to>
                                        <p:strVal val="visible"/>
                                      </p:to>
                                    </p:set>
                                    <p:animEffect transition="in" filter="wheel(1)">
                                      <p:cBhvr>
                                        <p:cTn id="18" dur="500"/>
                                        <p:tgtEl>
                                          <p:spTgt spid="641">
                                            <p:txEl>
                                              <p:pRg st="2" end="2"/>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41">
                                            <p:txEl>
                                              <p:pRg st="3" end="3"/>
                                            </p:txEl>
                                          </p:spTgt>
                                        </p:tgtEl>
                                        <p:attrNameLst>
                                          <p:attrName>style.visibility</p:attrName>
                                        </p:attrNameLst>
                                      </p:cBhvr>
                                      <p:to>
                                        <p:strVal val="visible"/>
                                      </p:to>
                                    </p:set>
                                    <p:animEffect transition="in" filter="wheel(1)">
                                      <p:cBhvr>
                                        <p:cTn id="21" dur="500"/>
                                        <p:tgtEl>
                                          <p:spTgt spid="641">
                                            <p:txEl>
                                              <p:pRg st="3" end="3"/>
                                            </p:tx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641">
                                            <p:txEl>
                                              <p:pRg st="4" end="4"/>
                                            </p:txEl>
                                          </p:spTgt>
                                        </p:tgtEl>
                                        <p:attrNameLst>
                                          <p:attrName>style.visibility</p:attrName>
                                        </p:attrNameLst>
                                      </p:cBhvr>
                                      <p:to>
                                        <p:strVal val="visible"/>
                                      </p:to>
                                    </p:set>
                                    <p:animEffect transition="in" filter="wheel(1)">
                                      <p:cBhvr>
                                        <p:cTn id="24" dur="500"/>
                                        <p:tgtEl>
                                          <p:spTgt spid="641">
                                            <p:txEl>
                                              <p:pRg st="4" end="4"/>
                                            </p:tx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641">
                                            <p:txEl>
                                              <p:pRg st="5" end="5"/>
                                            </p:txEl>
                                          </p:spTgt>
                                        </p:tgtEl>
                                        <p:attrNameLst>
                                          <p:attrName>style.visibility</p:attrName>
                                        </p:attrNameLst>
                                      </p:cBhvr>
                                      <p:to>
                                        <p:strVal val="visible"/>
                                      </p:to>
                                    </p:set>
                                    <p:animEffect transition="in" filter="wheel(1)">
                                      <p:cBhvr>
                                        <p:cTn id="27" dur="500"/>
                                        <p:tgtEl>
                                          <p:spTgt spid="641">
                                            <p:txEl>
                                              <p:pRg st="5" end="5"/>
                                            </p:txEl>
                                          </p:spTgt>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41">
                                            <p:txEl>
                                              <p:pRg st="6" end="6"/>
                                            </p:txEl>
                                          </p:spTgt>
                                        </p:tgtEl>
                                        <p:attrNameLst>
                                          <p:attrName>style.visibility</p:attrName>
                                        </p:attrNameLst>
                                      </p:cBhvr>
                                      <p:to>
                                        <p:strVal val="visible"/>
                                      </p:to>
                                    </p:set>
                                    <p:animEffect transition="in" filter="wheel(1)">
                                      <p:cBhvr>
                                        <p:cTn id="30" dur="500"/>
                                        <p:tgtEl>
                                          <p:spTgt spid="641">
                                            <p:txEl>
                                              <p:pRg st="6" end="6"/>
                                            </p:txEl>
                                          </p:spTgt>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641">
                                            <p:txEl>
                                              <p:pRg st="7" end="7"/>
                                            </p:txEl>
                                          </p:spTgt>
                                        </p:tgtEl>
                                        <p:attrNameLst>
                                          <p:attrName>style.visibility</p:attrName>
                                        </p:attrNameLst>
                                      </p:cBhvr>
                                      <p:to>
                                        <p:strVal val="visible"/>
                                      </p:to>
                                    </p:set>
                                    <p:animEffect transition="in" filter="wheel(1)">
                                      <p:cBhvr>
                                        <p:cTn id="33" dur="500"/>
                                        <p:tgtEl>
                                          <p:spTgt spid="641">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638">
                                            <p:txEl>
                                              <p:pRg st="0" end="0"/>
                                            </p:txEl>
                                          </p:spTgt>
                                        </p:tgtEl>
                                        <p:attrNameLst>
                                          <p:attrName>style.visibility</p:attrName>
                                        </p:attrNameLst>
                                      </p:cBhvr>
                                      <p:to>
                                        <p:strVal val="visible"/>
                                      </p:to>
                                    </p:set>
                                    <p:animEffect transition="in" filter="wheel(1)">
                                      <p:cBhvr>
                                        <p:cTn id="45" dur="500"/>
                                        <p:tgtEl>
                                          <p:spTgt spid="63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640">
                                            <p:txEl>
                                              <p:pRg st="0" end="0"/>
                                            </p:txEl>
                                          </p:spTgt>
                                        </p:tgtEl>
                                        <p:attrNameLst>
                                          <p:attrName>style.visibility</p:attrName>
                                        </p:attrNameLst>
                                      </p:cBhvr>
                                      <p:to>
                                        <p:strVal val="visible"/>
                                      </p:to>
                                    </p:set>
                                    <p:animEffect transition="in" filter="wheel(1)">
                                      <p:cBhvr>
                                        <p:cTn id="50" dur="500"/>
                                        <p:tgtEl>
                                          <p:spTgt spid="640">
                                            <p:txEl>
                                              <p:pRg st="0" end="0"/>
                                            </p:txEl>
                                          </p:spTgt>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640">
                                            <p:txEl>
                                              <p:pRg st="1" end="1"/>
                                            </p:txEl>
                                          </p:spTgt>
                                        </p:tgtEl>
                                        <p:attrNameLst>
                                          <p:attrName>style.visibility</p:attrName>
                                        </p:attrNameLst>
                                      </p:cBhvr>
                                      <p:to>
                                        <p:strVal val="visible"/>
                                      </p:to>
                                    </p:set>
                                    <p:animEffect transition="in" filter="wheel(1)">
                                      <p:cBhvr>
                                        <p:cTn id="53" dur="500"/>
                                        <p:tgtEl>
                                          <p:spTgt spid="640">
                                            <p:txEl>
                                              <p:pRg st="1" end="1"/>
                                            </p:txEl>
                                          </p:spTgt>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640">
                                            <p:txEl>
                                              <p:pRg st="2" end="2"/>
                                            </p:txEl>
                                          </p:spTgt>
                                        </p:tgtEl>
                                        <p:attrNameLst>
                                          <p:attrName>style.visibility</p:attrName>
                                        </p:attrNameLst>
                                      </p:cBhvr>
                                      <p:to>
                                        <p:strVal val="visible"/>
                                      </p:to>
                                    </p:set>
                                    <p:animEffect transition="in" filter="wheel(1)">
                                      <p:cBhvr>
                                        <p:cTn id="56" dur="500"/>
                                        <p:tgtEl>
                                          <p:spTgt spid="640">
                                            <p:txEl>
                                              <p:pRg st="2" end="2"/>
                                            </p:txEl>
                                          </p:spTgt>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640">
                                            <p:txEl>
                                              <p:pRg st="3" end="3"/>
                                            </p:txEl>
                                          </p:spTgt>
                                        </p:tgtEl>
                                        <p:attrNameLst>
                                          <p:attrName>style.visibility</p:attrName>
                                        </p:attrNameLst>
                                      </p:cBhvr>
                                      <p:to>
                                        <p:strVal val="visible"/>
                                      </p:to>
                                    </p:set>
                                    <p:animEffect transition="in" filter="wheel(1)">
                                      <p:cBhvr>
                                        <p:cTn id="59" dur="500"/>
                                        <p:tgtEl>
                                          <p:spTgt spid="640">
                                            <p:txEl>
                                              <p:pRg st="3" end="3"/>
                                            </p:txEl>
                                          </p:spTgt>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640">
                                            <p:txEl>
                                              <p:pRg st="4" end="4"/>
                                            </p:txEl>
                                          </p:spTgt>
                                        </p:tgtEl>
                                        <p:attrNameLst>
                                          <p:attrName>style.visibility</p:attrName>
                                        </p:attrNameLst>
                                      </p:cBhvr>
                                      <p:to>
                                        <p:strVal val="visible"/>
                                      </p:to>
                                    </p:set>
                                    <p:animEffect transition="in" filter="wheel(1)">
                                      <p:cBhvr>
                                        <p:cTn id="62" dur="500"/>
                                        <p:tgtEl>
                                          <p:spTgt spid="640">
                                            <p:txEl>
                                              <p:pRg st="4" end="4"/>
                                            </p:txEl>
                                          </p:spTgt>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640">
                                            <p:txEl>
                                              <p:pRg st="5" end="5"/>
                                            </p:txEl>
                                          </p:spTgt>
                                        </p:tgtEl>
                                        <p:attrNameLst>
                                          <p:attrName>style.visibility</p:attrName>
                                        </p:attrNameLst>
                                      </p:cBhvr>
                                      <p:to>
                                        <p:strVal val="visible"/>
                                      </p:to>
                                    </p:set>
                                    <p:animEffect transition="in" filter="wheel(1)">
                                      <p:cBhvr>
                                        <p:cTn id="65" dur="500"/>
                                        <p:tgtEl>
                                          <p:spTgt spid="640">
                                            <p:txEl>
                                              <p:pRg st="5" end="5"/>
                                            </p:txEl>
                                          </p:spTgt>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640">
                                            <p:txEl>
                                              <p:pRg st="6" end="6"/>
                                            </p:txEl>
                                          </p:spTgt>
                                        </p:tgtEl>
                                        <p:attrNameLst>
                                          <p:attrName>style.visibility</p:attrName>
                                        </p:attrNameLst>
                                      </p:cBhvr>
                                      <p:to>
                                        <p:strVal val="visible"/>
                                      </p:to>
                                    </p:set>
                                    <p:animEffect transition="in" filter="wheel(1)">
                                      <p:cBhvr>
                                        <p:cTn id="68" dur="500"/>
                                        <p:tgtEl>
                                          <p:spTgt spid="640">
                                            <p:txEl>
                                              <p:pRg st="6" end="6"/>
                                            </p:txEl>
                                          </p:spTgt>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640">
                                            <p:txEl>
                                              <p:pRg st="7" end="7"/>
                                            </p:txEl>
                                          </p:spTgt>
                                        </p:tgtEl>
                                        <p:attrNameLst>
                                          <p:attrName>style.visibility</p:attrName>
                                        </p:attrNameLst>
                                      </p:cBhvr>
                                      <p:to>
                                        <p:strVal val="visible"/>
                                      </p:to>
                                    </p:set>
                                    <p:animEffect transition="in" filter="wheel(1)">
                                      <p:cBhvr>
                                        <p:cTn id="71" dur="500"/>
                                        <p:tgtEl>
                                          <p:spTgt spid="640">
                                            <p:txEl>
                                              <p:pRg st="7" end="7"/>
                                            </p:txEl>
                                          </p:spTgt>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640">
                                            <p:txEl>
                                              <p:pRg st="8" end="8"/>
                                            </p:txEl>
                                          </p:spTgt>
                                        </p:tgtEl>
                                        <p:attrNameLst>
                                          <p:attrName>style.visibility</p:attrName>
                                        </p:attrNameLst>
                                      </p:cBhvr>
                                      <p:to>
                                        <p:strVal val="visible"/>
                                      </p:to>
                                    </p:set>
                                    <p:animEffect transition="in" filter="wheel(1)">
                                      <p:cBhvr>
                                        <p:cTn id="74" dur="500"/>
                                        <p:tgtEl>
                                          <p:spTgt spid="640">
                                            <p:txEl>
                                              <p:pRg st="8" end="8"/>
                                            </p:txEl>
                                          </p:spTgt>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640">
                                            <p:txEl>
                                              <p:pRg st="9" end="9"/>
                                            </p:txEl>
                                          </p:spTgt>
                                        </p:tgtEl>
                                        <p:attrNameLst>
                                          <p:attrName>style.visibility</p:attrName>
                                        </p:attrNameLst>
                                      </p:cBhvr>
                                      <p:to>
                                        <p:strVal val="visible"/>
                                      </p:to>
                                    </p:set>
                                    <p:animEffect transition="in" filter="wheel(1)">
                                      <p:cBhvr>
                                        <p:cTn id="77" dur="500"/>
                                        <p:tgtEl>
                                          <p:spTgt spid="640">
                                            <p:txEl>
                                              <p:pRg st="9" end="9"/>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640">
                                            <p:txEl>
                                              <p:pRg st="10" end="10"/>
                                            </p:txEl>
                                          </p:spTgt>
                                        </p:tgtEl>
                                        <p:attrNameLst>
                                          <p:attrName>style.visibility</p:attrName>
                                        </p:attrNameLst>
                                      </p:cBhvr>
                                      <p:to>
                                        <p:strVal val="visible"/>
                                      </p:to>
                                    </p:set>
                                    <p:animEffect transition="in" filter="wheel(1)">
                                      <p:cBhvr>
                                        <p:cTn id="80" dur="500"/>
                                        <p:tgtEl>
                                          <p:spTgt spid="6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build="p"/>
      <p:bldP spid="640" grpId="0" uiExpand="1" build="p"/>
      <p:bldP spid="641" grpId="0" uiExpand="1" build="p"/>
      <p:bldP spid="642" grpId="0" build="p"/>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291500" y="1892400"/>
            <a:ext cx="5211600" cy="801181"/>
          </a:xfrm>
          <a:prstGeom prst="rect">
            <a:avLst/>
          </a:prstGeom>
        </p:spPr>
        <p:txBody>
          <a:bodyPr spcFirstLastPara="1" wrap="square" lIns="91425" tIns="91425" rIns="91425" bIns="91425" anchor="b" anchorCtr="0">
            <a:noAutofit/>
          </a:bodyPr>
          <a:lstStyle/>
          <a:p>
            <a:pPr marL="0" lvl="0" indent="0"/>
            <a:r>
              <a:rPr lang="vi-VN" dirty="0">
                <a:latin typeface="+mj-lt"/>
              </a:rPr>
              <a:t>Mô tả dự án</a:t>
            </a:r>
          </a:p>
        </p:txBody>
      </p:sp>
      <p:sp>
        <p:nvSpPr>
          <p:cNvPr id="219" name="Google Shape;219;p29"/>
          <p:cNvSpPr txBox="1">
            <a:spLocks noGrp="1"/>
          </p:cNvSpPr>
          <p:nvPr>
            <p:ph type="title" idx="2"/>
          </p:nvPr>
        </p:nvSpPr>
        <p:spPr>
          <a:xfrm>
            <a:off x="1291500" y="8257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02</a:t>
            </a:r>
            <a:endParaRPr dirty="0"/>
          </a:p>
        </p:txBody>
      </p:sp>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5926784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758457" y="974763"/>
            <a:ext cx="7672368" cy="3194100"/>
          </a:xfrm>
          <a:prstGeom prst="rect">
            <a:avLst/>
          </a:prstGeom>
        </p:spPr>
        <p:txBody>
          <a:bodyPr spcFirstLastPara="1" wrap="square" lIns="91425" tIns="91425" rIns="91425" bIns="91425" anchor="ctr" anchorCtr="0">
            <a:noAutofit/>
          </a:bodyPr>
          <a:lstStyle/>
          <a:p>
            <a:pPr algn="l" fontAlgn="base"/>
            <a:br>
              <a:rPr lang="vi-VN" sz="2400" i="1" dirty="0">
                <a:latin typeface="+mj-lt"/>
              </a:rPr>
            </a:br>
            <a:r>
              <a:rPr lang="vi-VN" sz="2400" dirty="0">
                <a:latin typeface="+mj-lt"/>
              </a:rPr>
              <a:t>Mục đích </a:t>
            </a:r>
            <a:r>
              <a:rPr lang="vi-VN" sz="2400" b="0" dirty="0">
                <a:latin typeface="+mj-lt"/>
              </a:rPr>
              <a:t>của dự án phát triển website đặt vé xem phim là tạo ra một nền tảng trực tuyến thuận tiện, dễ sử dụng, giúp người dùng có thể</a:t>
            </a:r>
            <a:r>
              <a:rPr lang="en-US" sz="2400" b="0" dirty="0">
                <a:latin typeface="+mj-lt"/>
              </a:rPr>
              <a:t>:</a:t>
            </a:r>
            <a:br>
              <a:rPr lang="vi-VN" sz="2400" b="0" dirty="0">
                <a:latin typeface="+mj-lt"/>
              </a:rPr>
            </a:br>
            <a:br>
              <a:rPr lang="vi-VN" sz="2400" dirty="0">
                <a:latin typeface="+mj-lt"/>
              </a:rPr>
            </a:br>
            <a:endParaRPr sz="2400" dirty="0">
              <a:latin typeface="+mj-lt"/>
            </a:endParaRPr>
          </a:p>
        </p:txBody>
      </p:sp>
      <p:pic>
        <p:nvPicPr>
          <p:cNvPr id="255" name="Google Shape;255;p32"/>
          <p:cNvPicPr preferRelativeResize="0"/>
          <p:nvPr/>
        </p:nvPicPr>
        <p:blipFill>
          <a:blip r:embed="rId3">
            <a:alphaModFix/>
          </a:blip>
          <a:stretch>
            <a:fillRect/>
          </a:stretch>
        </p:blipFill>
        <p:spPr>
          <a:xfrm>
            <a:off x="0" y="2991824"/>
            <a:ext cx="2356402" cy="2943625"/>
          </a:xfrm>
          <a:prstGeom prst="rect">
            <a:avLst/>
          </a:prstGeom>
          <a:noFill/>
          <a:ln>
            <a:noFill/>
          </a:ln>
        </p:spPr>
      </p:pic>
      <p:grpSp>
        <p:nvGrpSpPr>
          <p:cNvPr id="256" name="Google Shape;256;p32"/>
          <p:cNvGrpSpPr/>
          <p:nvPr/>
        </p:nvGrpSpPr>
        <p:grpSpPr>
          <a:xfrm>
            <a:off x="5134932" y="3068700"/>
            <a:ext cx="4089807" cy="2200325"/>
            <a:chOff x="5149109" y="3073901"/>
            <a:chExt cx="4089807" cy="2200325"/>
          </a:xfrm>
        </p:grpSpPr>
        <p:pic>
          <p:nvPicPr>
            <p:cNvPr id="257" name="Google Shape;257;p32"/>
            <p:cNvPicPr preferRelativeResize="0"/>
            <p:nvPr/>
          </p:nvPicPr>
          <p:blipFill>
            <a:blip r:embed="rId4">
              <a:alphaModFix/>
            </a:blip>
            <a:stretch>
              <a:fillRect/>
            </a:stretch>
          </p:blipFill>
          <p:spPr>
            <a:xfrm flipH="1">
              <a:off x="5149109" y="3695625"/>
              <a:ext cx="2913603" cy="1546426"/>
            </a:xfrm>
            <a:prstGeom prst="rect">
              <a:avLst/>
            </a:prstGeom>
            <a:noFill/>
            <a:ln>
              <a:noFill/>
            </a:ln>
          </p:spPr>
        </p:pic>
        <p:pic>
          <p:nvPicPr>
            <p:cNvPr id="258" name="Google Shape;258;p32"/>
            <p:cNvPicPr preferRelativeResize="0"/>
            <p:nvPr/>
          </p:nvPicPr>
          <p:blipFill>
            <a:blip r:embed="rId5">
              <a:alphaModFix/>
            </a:blip>
            <a:stretch>
              <a:fillRect/>
            </a:stretch>
          </p:blipFill>
          <p:spPr>
            <a:xfrm flipH="1">
              <a:off x="6686832" y="3073901"/>
              <a:ext cx="2552083" cy="2200325"/>
            </a:xfrm>
            <a:prstGeom prst="rect">
              <a:avLst/>
            </a:prstGeom>
            <a:noFill/>
            <a:ln>
              <a:noFill/>
            </a:ln>
          </p:spPr>
        </p:pic>
      </p:grpSp>
      <p:grpSp>
        <p:nvGrpSpPr>
          <p:cNvPr id="259" name="Google Shape;259;p32"/>
          <p:cNvGrpSpPr/>
          <p:nvPr/>
        </p:nvGrpSpPr>
        <p:grpSpPr>
          <a:xfrm>
            <a:off x="6687061" y="-332671"/>
            <a:ext cx="2817397" cy="2179036"/>
            <a:chOff x="6687061" y="-332671"/>
            <a:chExt cx="2817397" cy="2179036"/>
          </a:xfrm>
        </p:grpSpPr>
        <p:pic>
          <p:nvPicPr>
            <p:cNvPr id="260" name="Google Shape;260;p32"/>
            <p:cNvPicPr preferRelativeResize="0"/>
            <p:nvPr/>
          </p:nvPicPr>
          <p:blipFill>
            <a:blip r:embed="rId6">
              <a:alphaModFix/>
            </a:blip>
            <a:stretch>
              <a:fillRect/>
            </a:stretch>
          </p:blipFill>
          <p:spPr>
            <a:xfrm rot="1123293">
              <a:off x="7724650" y="-121100"/>
              <a:ext cx="1573251" cy="1546426"/>
            </a:xfrm>
            <a:prstGeom prst="rect">
              <a:avLst/>
            </a:prstGeom>
            <a:noFill/>
            <a:ln>
              <a:noFill/>
            </a:ln>
          </p:spPr>
        </p:pic>
        <p:pic>
          <p:nvPicPr>
            <p:cNvPr id="261" name="Google Shape;261;p32"/>
            <p:cNvPicPr preferRelativeResize="0"/>
            <p:nvPr/>
          </p:nvPicPr>
          <p:blipFill>
            <a:blip r:embed="rId6">
              <a:alphaModFix/>
            </a:blip>
            <a:stretch>
              <a:fillRect/>
            </a:stretch>
          </p:blipFill>
          <p:spPr>
            <a:xfrm rot="1794627">
              <a:off x="6924666" y="292942"/>
              <a:ext cx="1331321" cy="1308642"/>
            </a:xfrm>
            <a:prstGeom prst="rect">
              <a:avLst/>
            </a:prstGeom>
            <a:noFill/>
            <a:ln>
              <a:noFill/>
            </a:ln>
          </p:spPr>
        </p:pic>
      </p:grpSp>
      <p:grpSp>
        <p:nvGrpSpPr>
          <p:cNvPr id="262" name="Google Shape;262;p32"/>
          <p:cNvGrpSpPr/>
          <p:nvPr/>
        </p:nvGrpSpPr>
        <p:grpSpPr>
          <a:xfrm>
            <a:off x="-241249" y="-595350"/>
            <a:ext cx="3128402" cy="2544490"/>
            <a:chOff x="-241249" y="-595350"/>
            <a:chExt cx="3128402" cy="2544490"/>
          </a:xfrm>
        </p:grpSpPr>
        <p:pic>
          <p:nvPicPr>
            <p:cNvPr id="263" name="Google Shape;263;p32"/>
            <p:cNvPicPr preferRelativeResize="0"/>
            <p:nvPr/>
          </p:nvPicPr>
          <p:blipFill>
            <a:blip r:embed="rId7">
              <a:alphaModFix/>
            </a:blip>
            <a:stretch>
              <a:fillRect/>
            </a:stretch>
          </p:blipFill>
          <p:spPr>
            <a:xfrm>
              <a:off x="-241249" y="-595350"/>
              <a:ext cx="3128402" cy="1762775"/>
            </a:xfrm>
            <a:prstGeom prst="rect">
              <a:avLst/>
            </a:prstGeom>
            <a:noFill/>
            <a:ln>
              <a:noFill/>
            </a:ln>
          </p:spPr>
        </p:pic>
        <p:pic>
          <p:nvPicPr>
            <p:cNvPr id="264" name="Google Shape;264;p32"/>
            <p:cNvPicPr preferRelativeResize="0"/>
            <p:nvPr/>
          </p:nvPicPr>
          <p:blipFill>
            <a:blip r:embed="rId6">
              <a:alphaModFix/>
            </a:blip>
            <a:stretch>
              <a:fillRect/>
            </a:stretch>
          </p:blipFill>
          <p:spPr>
            <a:xfrm rot="-2178452">
              <a:off x="375942" y="373390"/>
              <a:ext cx="1331320" cy="1308640"/>
            </a:xfrm>
            <a:prstGeom prst="rect">
              <a:avLst/>
            </a:prstGeom>
            <a:noFill/>
            <a:ln>
              <a:noFill/>
            </a:ln>
          </p:spPr>
        </p:pic>
      </p:grpSp>
      <p:sp>
        <p:nvSpPr>
          <p:cNvPr id="13" name="Google Shape;218;p29"/>
          <p:cNvSpPr txBox="1">
            <a:spLocks/>
          </p:cNvSpPr>
          <p:nvPr/>
        </p:nvSpPr>
        <p:spPr>
          <a:xfrm>
            <a:off x="1816039" y="194472"/>
            <a:ext cx="5211600" cy="8011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Heebo"/>
              <a:buNone/>
              <a:defRPr sz="3600" b="1" i="0" u="none" strike="noStrike" cap="none">
                <a:solidFill>
                  <a:schemeClr val="dk1"/>
                </a:solidFill>
                <a:latin typeface="Heebo"/>
                <a:ea typeface="Heebo"/>
                <a:cs typeface="Heebo"/>
                <a:sym typeface="Heebo"/>
              </a:defRPr>
            </a:lvl1pPr>
            <a:lvl2pPr marR="0" lvl="1"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2pPr>
            <a:lvl3pPr marR="0" lvl="2"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3pPr>
            <a:lvl4pPr marR="0" lvl="3"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4pPr>
            <a:lvl5pPr marR="0" lvl="4"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5pPr>
            <a:lvl6pPr marR="0" lvl="5"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6pPr>
            <a:lvl7pPr marR="0" lvl="6"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7pPr>
            <a:lvl8pPr marR="0" lvl="7"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8pPr>
            <a:lvl9pPr marR="0" lvl="8" algn="l" rtl="0">
              <a:lnSpc>
                <a:spcPct val="100000"/>
              </a:lnSpc>
              <a:spcBef>
                <a:spcPts val="0"/>
              </a:spcBef>
              <a:spcAft>
                <a:spcPts val="0"/>
              </a:spcAft>
              <a:buClr>
                <a:schemeClr val="dk1"/>
              </a:buClr>
              <a:buSzPts val="4800"/>
              <a:buFont typeface="Heebo"/>
              <a:buNone/>
              <a:defRPr sz="4800" b="1" i="0" u="none" strike="noStrike" cap="none">
                <a:solidFill>
                  <a:schemeClr val="dk1"/>
                </a:solidFill>
                <a:latin typeface="Heebo"/>
                <a:ea typeface="Heebo"/>
                <a:cs typeface="Heebo"/>
                <a:sym typeface="Heebo"/>
              </a:defRPr>
            </a:lvl9pPr>
          </a:lstStyle>
          <a:p>
            <a:r>
              <a:rPr lang="vi-VN" dirty="0">
                <a:latin typeface="+mj-lt"/>
              </a:rPr>
              <a:t>Mô tả dự án</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heel(1)">
                                      <p:cBhvr>
                                        <p:cTn id="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7"/>
          <p:cNvSpPr txBox="1">
            <a:spLocks noGrp="1"/>
          </p:cNvSpPr>
          <p:nvPr>
            <p:ph type="title"/>
          </p:nvPr>
        </p:nvSpPr>
        <p:spPr>
          <a:xfrm>
            <a:off x="713175" y="346361"/>
            <a:ext cx="7704000" cy="572700"/>
          </a:xfrm>
          <a:prstGeom prst="rect">
            <a:avLst/>
          </a:prstGeom>
        </p:spPr>
        <p:txBody>
          <a:bodyPr spcFirstLastPara="1" wrap="square" lIns="91425" tIns="91425" rIns="91425" bIns="91425" anchor="t" anchorCtr="0">
            <a:noAutofit/>
          </a:bodyPr>
          <a:lstStyle/>
          <a:p>
            <a:pPr lvl="0"/>
            <a:r>
              <a:rPr lang="vi-VN" dirty="0">
                <a:latin typeface="+mj-lt"/>
              </a:rPr>
              <a:t>Mô tả dự án</a:t>
            </a:r>
            <a:endParaRPr dirty="0">
              <a:latin typeface="+mj-lt"/>
            </a:endParaRPr>
          </a:p>
        </p:txBody>
      </p:sp>
      <p:sp>
        <p:nvSpPr>
          <p:cNvPr id="573" name="Google Shape;573;p37"/>
          <p:cNvSpPr txBox="1"/>
          <p:nvPr/>
        </p:nvSpPr>
        <p:spPr>
          <a:xfrm flipH="1">
            <a:off x="713125" y="175081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Tiết kiệm thời gian</a:t>
            </a:r>
            <a:endParaRPr b="1" dirty="0">
              <a:solidFill>
                <a:schemeClr val="tx1"/>
              </a:solidFill>
              <a:latin typeface="+mj-lt"/>
              <a:ea typeface="Heebo"/>
              <a:cs typeface="Heebo"/>
              <a:sym typeface="Heebo"/>
            </a:endParaRPr>
          </a:p>
        </p:txBody>
      </p:sp>
      <p:sp>
        <p:nvSpPr>
          <p:cNvPr id="574" name="Google Shape;574;p37"/>
          <p:cNvSpPr txBox="1"/>
          <p:nvPr/>
        </p:nvSpPr>
        <p:spPr>
          <a:xfrm flipH="1">
            <a:off x="2677025" y="175081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Tăng cường trải nghiệm người dùng</a:t>
            </a:r>
            <a:endParaRPr b="1" dirty="0">
              <a:solidFill>
                <a:schemeClr val="tx1"/>
              </a:solidFill>
              <a:latin typeface="+mj-lt"/>
              <a:ea typeface="Heebo"/>
              <a:cs typeface="Heebo"/>
              <a:sym typeface="Heebo"/>
            </a:endParaRPr>
          </a:p>
        </p:txBody>
      </p:sp>
      <p:sp>
        <p:nvSpPr>
          <p:cNvPr id="575" name="Google Shape;575;p37"/>
          <p:cNvSpPr txBox="1"/>
          <p:nvPr/>
        </p:nvSpPr>
        <p:spPr>
          <a:xfrm flipH="1">
            <a:off x="4640925" y="175081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Tiếp cận thông tin nhanh chóng</a:t>
            </a:r>
            <a:endParaRPr sz="1600" b="1" dirty="0">
              <a:solidFill>
                <a:schemeClr val="tx1"/>
              </a:solidFill>
              <a:latin typeface="+mj-lt"/>
              <a:ea typeface="Heebo"/>
              <a:cs typeface="Heebo"/>
              <a:sym typeface="Heebo"/>
            </a:endParaRPr>
          </a:p>
        </p:txBody>
      </p:sp>
      <p:sp>
        <p:nvSpPr>
          <p:cNvPr id="576" name="Google Shape;576;p37"/>
          <p:cNvSpPr txBox="1"/>
          <p:nvPr/>
        </p:nvSpPr>
        <p:spPr>
          <a:xfrm flipH="1">
            <a:off x="6604825" y="175081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Khuyến khích việc đặt vé trực tuyến</a:t>
            </a:r>
            <a:endParaRPr sz="1600" b="1" dirty="0">
              <a:solidFill>
                <a:schemeClr val="tx1"/>
              </a:solidFill>
              <a:latin typeface="+mj-lt"/>
              <a:ea typeface="Heebo"/>
              <a:cs typeface="Heebo"/>
              <a:sym typeface="Heebo"/>
            </a:endParaRPr>
          </a:p>
        </p:txBody>
      </p:sp>
      <p:cxnSp>
        <p:nvCxnSpPr>
          <p:cNvPr id="577" name="Google Shape;577;p37"/>
          <p:cNvCxnSpPr>
            <a:stCxn id="578" idx="6"/>
            <a:endCxn id="579" idx="2"/>
          </p:cNvCxnSpPr>
          <p:nvPr/>
        </p:nvCxnSpPr>
        <p:spPr>
          <a:xfrm>
            <a:off x="1707425" y="1357811"/>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37"/>
          <p:cNvCxnSpPr>
            <a:stCxn id="579" idx="6"/>
            <a:endCxn id="581" idx="2"/>
          </p:cNvCxnSpPr>
          <p:nvPr/>
        </p:nvCxnSpPr>
        <p:spPr>
          <a:xfrm>
            <a:off x="3671375" y="1357811"/>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37"/>
          <p:cNvCxnSpPr>
            <a:stCxn id="581" idx="6"/>
            <a:endCxn id="583" idx="2"/>
          </p:cNvCxnSpPr>
          <p:nvPr/>
        </p:nvCxnSpPr>
        <p:spPr>
          <a:xfrm>
            <a:off x="5635325" y="1357811"/>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37"/>
          <p:cNvCxnSpPr>
            <a:stCxn id="578" idx="4"/>
            <a:endCxn id="573" idx="0"/>
          </p:cNvCxnSpPr>
          <p:nvPr/>
        </p:nvCxnSpPr>
        <p:spPr>
          <a:xfrm>
            <a:off x="1619225" y="144601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585" name="Google Shape;585;p37"/>
          <p:cNvCxnSpPr>
            <a:stCxn id="579" idx="4"/>
            <a:endCxn id="574" idx="0"/>
          </p:cNvCxnSpPr>
          <p:nvPr/>
        </p:nvCxnSpPr>
        <p:spPr>
          <a:xfrm>
            <a:off x="3583175" y="144601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586" name="Google Shape;586;p37"/>
          <p:cNvCxnSpPr>
            <a:stCxn id="581" idx="4"/>
            <a:endCxn id="575" idx="0"/>
          </p:cNvCxnSpPr>
          <p:nvPr/>
        </p:nvCxnSpPr>
        <p:spPr>
          <a:xfrm>
            <a:off x="5547125" y="144601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587" name="Google Shape;587;p37"/>
          <p:cNvCxnSpPr>
            <a:stCxn id="583" idx="4"/>
            <a:endCxn id="576" idx="0"/>
          </p:cNvCxnSpPr>
          <p:nvPr/>
        </p:nvCxnSpPr>
        <p:spPr>
          <a:xfrm>
            <a:off x="7511025" y="1446011"/>
            <a:ext cx="0" cy="304800"/>
          </a:xfrm>
          <a:prstGeom prst="straightConnector1">
            <a:avLst/>
          </a:prstGeom>
          <a:noFill/>
          <a:ln w="9525" cap="flat" cmpd="sng">
            <a:solidFill>
              <a:schemeClr val="dk2"/>
            </a:solidFill>
            <a:prstDash val="solid"/>
            <a:round/>
            <a:headEnd type="none" w="med" len="med"/>
            <a:tailEnd type="oval" w="med" len="med"/>
          </a:ln>
        </p:spPr>
      </p:cxnSp>
      <p:sp>
        <p:nvSpPr>
          <p:cNvPr id="588" name="Google Shape;588;p37"/>
          <p:cNvSpPr txBox="1"/>
          <p:nvPr/>
        </p:nvSpPr>
        <p:spPr>
          <a:xfrm flipH="1">
            <a:off x="713125" y="358526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Quản lý hiệu quả</a:t>
            </a:r>
            <a:endParaRPr sz="1600" b="1" dirty="0">
              <a:solidFill>
                <a:schemeClr val="tx1"/>
              </a:solidFill>
              <a:latin typeface="+mj-lt"/>
              <a:ea typeface="Heebo"/>
              <a:cs typeface="Heebo"/>
              <a:sym typeface="Heebo"/>
            </a:endParaRPr>
          </a:p>
        </p:txBody>
      </p:sp>
      <p:sp>
        <p:nvSpPr>
          <p:cNvPr id="589" name="Google Shape;589;p37"/>
          <p:cNvSpPr txBox="1"/>
          <p:nvPr/>
        </p:nvSpPr>
        <p:spPr>
          <a:xfrm flipH="1">
            <a:off x="2677025" y="358526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Mở rộng đối tượng khách hàng</a:t>
            </a:r>
            <a:endParaRPr sz="1600" b="1" dirty="0">
              <a:solidFill>
                <a:schemeClr val="tx1"/>
              </a:solidFill>
              <a:latin typeface="+mj-lt"/>
              <a:ea typeface="Heebo"/>
              <a:cs typeface="Heebo"/>
              <a:sym typeface="Heebo"/>
            </a:endParaRPr>
          </a:p>
        </p:txBody>
      </p:sp>
      <p:sp>
        <p:nvSpPr>
          <p:cNvPr id="590" name="Google Shape;590;p37"/>
          <p:cNvSpPr txBox="1"/>
          <p:nvPr/>
        </p:nvSpPr>
        <p:spPr>
          <a:xfrm flipH="1">
            <a:off x="4640925" y="358526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Đẩy mạnh dịch vụ bổ sung</a:t>
            </a:r>
            <a:endParaRPr sz="1600" b="1" dirty="0">
              <a:solidFill>
                <a:schemeClr val="tx1"/>
              </a:solidFill>
              <a:latin typeface="+mj-lt"/>
              <a:ea typeface="Heebo"/>
              <a:cs typeface="Heebo"/>
              <a:sym typeface="Heebo"/>
            </a:endParaRPr>
          </a:p>
        </p:txBody>
      </p:sp>
      <p:sp>
        <p:nvSpPr>
          <p:cNvPr id="591" name="Google Shape;591;p37"/>
          <p:cNvSpPr txBox="1"/>
          <p:nvPr/>
        </p:nvSpPr>
        <p:spPr>
          <a:xfrm flipH="1">
            <a:off x="6604825" y="3585262"/>
            <a:ext cx="1812300" cy="8979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b="1" dirty="0">
                <a:solidFill>
                  <a:schemeClr val="tx1"/>
                </a:solidFill>
                <a:latin typeface="+mj-lt"/>
              </a:rPr>
              <a:t>Hỗ trợ marketing và quảng bá phim</a:t>
            </a:r>
            <a:endParaRPr sz="1600" b="1" dirty="0">
              <a:solidFill>
                <a:schemeClr val="tx1"/>
              </a:solidFill>
              <a:latin typeface="+mj-lt"/>
              <a:ea typeface="Heebo"/>
              <a:cs typeface="Heebo"/>
              <a:sym typeface="Heebo"/>
            </a:endParaRPr>
          </a:p>
        </p:txBody>
      </p:sp>
      <p:cxnSp>
        <p:nvCxnSpPr>
          <p:cNvPr id="592" name="Google Shape;592;p37"/>
          <p:cNvCxnSpPr>
            <a:stCxn id="593" idx="6"/>
            <a:endCxn id="594" idx="2"/>
          </p:cNvCxnSpPr>
          <p:nvPr/>
        </p:nvCxnSpPr>
        <p:spPr>
          <a:xfrm>
            <a:off x="1707425" y="3192261"/>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37"/>
          <p:cNvCxnSpPr>
            <a:stCxn id="594" idx="6"/>
            <a:endCxn id="596" idx="2"/>
          </p:cNvCxnSpPr>
          <p:nvPr/>
        </p:nvCxnSpPr>
        <p:spPr>
          <a:xfrm>
            <a:off x="3671375" y="3192261"/>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37"/>
          <p:cNvCxnSpPr>
            <a:stCxn id="596" idx="6"/>
            <a:endCxn id="598" idx="2"/>
          </p:cNvCxnSpPr>
          <p:nvPr/>
        </p:nvCxnSpPr>
        <p:spPr>
          <a:xfrm>
            <a:off x="5635325" y="3192261"/>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37"/>
          <p:cNvCxnSpPr>
            <a:stCxn id="593" idx="4"/>
            <a:endCxn id="588" idx="0"/>
          </p:cNvCxnSpPr>
          <p:nvPr/>
        </p:nvCxnSpPr>
        <p:spPr>
          <a:xfrm>
            <a:off x="1619225" y="328046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600" name="Google Shape;600;p37"/>
          <p:cNvCxnSpPr>
            <a:stCxn id="594" idx="4"/>
            <a:endCxn id="589" idx="0"/>
          </p:cNvCxnSpPr>
          <p:nvPr/>
        </p:nvCxnSpPr>
        <p:spPr>
          <a:xfrm>
            <a:off x="3583175" y="328046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601" name="Google Shape;601;p37"/>
          <p:cNvCxnSpPr>
            <a:stCxn id="596" idx="4"/>
            <a:endCxn id="590" idx="0"/>
          </p:cNvCxnSpPr>
          <p:nvPr/>
        </p:nvCxnSpPr>
        <p:spPr>
          <a:xfrm>
            <a:off x="5547125" y="328046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602" name="Google Shape;602;p37"/>
          <p:cNvCxnSpPr>
            <a:stCxn id="598" idx="4"/>
            <a:endCxn id="591" idx="0"/>
          </p:cNvCxnSpPr>
          <p:nvPr/>
        </p:nvCxnSpPr>
        <p:spPr>
          <a:xfrm>
            <a:off x="7511025" y="3280461"/>
            <a:ext cx="0" cy="304800"/>
          </a:xfrm>
          <a:prstGeom prst="straightConnector1">
            <a:avLst/>
          </a:prstGeom>
          <a:noFill/>
          <a:ln w="9525" cap="flat" cmpd="sng">
            <a:solidFill>
              <a:schemeClr val="dk2"/>
            </a:solidFill>
            <a:prstDash val="solid"/>
            <a:round/>
            <a:headEnd type="none" w="med" len="med"/>
            <a:tailEnd type="oval" w="med" len="med"/>
          </a:ln>
        </p:spPr>
      </p:cxnSp>
      <p:cxnSp>
        <p:nvCxnSpPr>
          <p:cNvPr id="603" name="Google Shape;603;p37"/>
          <p:cNvCxnSpPr>
            <a:stCxn id="583" idx="6"/>
            <a:endCxn id="593" idx="2"/>
          </p:cNvCxnSpPr>
          <p:nvPr/>
        </p:nvCxnSpPr>
        <p:spPr>
          <a:xfrm flipH="1">
            <a:off x="1531125" y="1357811"/>
            <a:ext cx="6068100" cy="1834500"/>
          </a:xfrm>
          <a:prstGeom prst="bentConnector5">
            <a:avLst>
              <a:gd name="adj1" fmla="val -13653"/>
              <a:gd name="adj2" fmla="val 74943"/>
              <a:gd name="adj3" fmla="val 103926"/>
            </a:avLst>
          </a:prstGeom>
          <a:noFill/>
          <a:ln w="9525" cap="flat" cmpd="sng">
            <a:solidFill>
              <a:schemeClr val="dk2"/>
            </a:solidFill>
            <a:prstDash val="solid"/>
            <a:round/>
            <a:headEnd type="none" w="med" len="med"/>
            <a:tailEnd type="none" w="med" len="med"/>
          </a:ln>
        </p:spPr>
      </p:cxnSp>
      <p:sp>
        <p:nvSpPr>
          <p:cNvPr id="578" name="Google Shape;578;p37"/>
          <p:cNvSpPr/>
          <p:nvPr/>
        </p:nvSpPr>
        <p:spPr>
          <a:xfrm>
            <a:off x="1531025" y="126961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79" name="Google Shape;579;p37"/>
          <p:cNvSpPr/>
          <p:nvPr/>
        </p:nvSpPr>
        <p:spPr>
          <a:xfrm>
            <a:off x="3494975" y="126961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81" name="Google Shape;581;p37"/>
          <p:cNvSpPr/>
          <p:nvPr/>
        </p:nvSpPr>
        <p:spPr>
          <a:xfrm>
            <a:off x="5458925" y="126961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83" name="Google Shape;583;p37"/>
          <p:cNvSpPr/>
          <p:nvPr/>
        </p:nvSpPr>
        <p:spPr>
          <a:xfrm>
            <a:off x="7422825" y="126961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93" name="Google Shape;593;p37"/>
          <p:cNvSpPr/>
          <p:nvPr/>
        </p:nvSpPr>
        <p:spPr>
          <a:xfrm>
            <a:off x="1531025" y="310406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94" name="Google Shape;594;p37"/>
          <p:cNvSpPr/>
          <p:nvPr/>
        </p:nvSpPr>
        <p:spPr>
          <a:xfrm>
            <a:off x="3494975" y="310406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96" name="Google Shape;596;p37"/>
          <p:cNvSpPr/>
          <p:nvPr/>
        </p:nvSpPr>
        <p:spPr>
          <a:xfrm>
            <a:off x="5458925" y="310406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
        <p:nvSpPr>
          <p:cNvPr id="598" name="Google Shape;598;p37"/>
          <p:cNvSpPr/>
          <p:nvPr/>
        </p:nvSpPr>
        <p:spPr>
          <a:xfrm>
            <a:off x="7422825" y="310406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latin typeface="+mj-lt"/>
            </a:endParaRPr>
          </a:p>
        </p:txBody>
      </p:sp>
    </p:spTree>
    <p:extLst>
      <p:ext uri="{BB962C8B-B14F-4D97-AF65-F5344CB8AC3E}">
        <p14:creationId xmlns:p14="http://schemas.microsoft.com/office/powerpoint/2010/main" val="294910048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2"/>
          </p:nvPr>
        </p:nvSpPr>
        <p:spPr>
          <a:xfrm>
            <a:off x="4492573" y="1991118"/>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Tìm kiếm và chọn rạp, chọn ghế ngồi và đặt vé cho các suất chiếu mong muốn.</a:t>
            </a:r>
            <a:endParaRPr dirty="0">
              <a:latin typeface="+mj-lt"/>
            </a:endParaRPr>
          </a:p>
        </p:txBody>
      </p:sp>
      <p:sp>
        <p:nvSpPr>
          <p:cNvPr id="239" name="Google Shape;23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vi-VN" dirty="0">
                <a:latin typeface="+mj-lt"/>
              </a:rPr>
              <a:t>Phạm vi dự án</a:t>
            </a:r>
            <a:endParaRPr dirty="0">
              <a:latin typeface="+mj-lt"/>
            </a:endParaRPr>
          </a:p>
        </p:txBody>
      </p:sp>
      <p:sp>
        <p:nvSpPr>
          <p:cNvPr id="240" name="Google Shape;240;p31"/>
          <p:cNvSpPr txBox="1">
            <a:spLocks noGrp="1"/>
          </p:cNvSpPr>
          <p:nvPr>
            <p:ph type="subTitle" idx="1"/>
          </p:nvPr>
        </p:nvSpPr>
        <p:spPr>
          <a:xfrm>
            <a:off x="1538658" y="1991118"/>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Thân thiện, dễ sử dụng.</a:t>
            </a:r>
            <a:br>
              <a:rPr lang="en-US" dirty="0">
                <a:latin typeface="+mj-lt"/>
              </a:rPr>
            </a:b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duyệt</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41" name="Google Shape;241;p31"/>
          <p:cNvSpPr txBox="1">
            <a:spLocks noGrp="1"/>
          </p:cNvSpPr>
          <p:nvPr>
            <p:ph type="subTitle" idx="3"/>
          </p:nvPr>
        </p:nvSpPr>
        <p:spPr>
          <a:xfrm>
            <a:off x="1566374" y="3821481"/>
            <a:ext cx="2533500" cy="810000"/>
          </a:xfrm>
          <a:prstGeom prst="rect">
            <a:avLst/>
          </a:prstGeom>
        </p:spPr>
        <p:txBody>
          <a:bodyPr spcFirstLastPara="1" wrap="square" lIns="91425" tIns="91425" rIns="91425" bIns="91425" anchor="t" anchorCtr="0">
            <a:noAutofit/>
          </a:bodyPr>
          <a:lstStyle/>
          <a:p>
            <a:pPr marL="0" lvl="0" indent="0"/>
            <a:r>
              <a:rPr lang="en-US" dirty="0">
                <a:latin typeface="+mj-lt"/>
              </a:rPr>
              <a:t>Thanh </a:t>
            </a:r>
            <a:r>
              <a:rPr lang="en-US" dirty="0" err="1">
                <a:latin typeface="+mj-lt"/>
              </a:rPr>
              <a:t>toán</a:t>
            </a:r>
            <a:r>
              <a:rPr lang="en-US" dirty="0">
                <a:latin typeface="+mj-lt"/>
              </a:rPr>
              <a:t> </a:t>
            </a:r>
            <a:r>
              <a:rPr lang="en-US" dirty="0" err="1">
                <a:latin typeface="+mj-lt"/>
              </a:rPr>
              <a:t>trực</a:t>
            </a:r>
            <a:r>
              <a:rPr lang="en-US" dirty="0">
                <a:latin typeface="+mj-lt"/>
              </a:rPr>
              <a:t> </a:t>
            </a:r>
            <a:r>
              <a:rPr lang="en-US" dirty="0" err="1">
                <a:latin typeface="+mj-lt"/>
              </a:rPr>
              <a:t>tuyến</a:t>
            </a:r>
            <a:r>
              <a:rPr lang="en-US" dirty="0">
                <a:latin typeface="+mj-lt"/>
              </a:rPr>
              <a:t>, </a:t>
            </a:r>
            <a:r>
              <a:rPr lang="en-US" dirty="0" err="1">
                <a:latin typeface="+mj-lt"/>
              </a:rPr>
              <a:t>bảo</a:t>
            </a:r>
            <a:r>
              <a:rPr lang="en-US" dirty="0">
                <a:latin typeface="+mj-lt"/>
              </a:rPr>
              <a:t> </a:t>
            </a:r>
            <a:r>
              <a:rPr lang="en-US" dirty="0" err="1">
                <a:latin typeface="+mj-lt"/>
              </a:rPr>
              <a:t>mật</a:t>
            </a:r>
            <a:r>
              <a:rPr lang="en-US" dirty="0">
                <a:latin typeface="+mj-lt"/>
              </a:rPr>
              <a:t> </a:t>
            </a:r>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thanh</a:t>
            </a:r>
            <a:r>
              <a:rPr lang="en-US" dirty="0">
                <a:latin typeface="+mj-lt"/>
              </a:rPr>
              <a:t> </a:t>
            </a:r>
            <a:r>
              <a:rPr lang="en-US" dirty="0" err="1">
                <a:latin typeface="+mj-lt"/>
              </a:rPr>
              <a:t>toán</a:t>
            </a:r>
            <a:r>
              <a:rPr lang="en-US" dirty="0">
                <a:latin typeface="+mj-lt"/>
              </a:rPr>
              <a:t> </a:t>
            </a:r>
            <a:r>
              <a:rPr lang="en-US" dirty="0" err="1">
                <a:latin typeface="+mj-lt"/>
              </a:rPr>
              <a:t>và</a:t>
            </a:r>
            <a:r>
              <a:rPr lang="en-US" dirty="0">
                <a:latin typeface="+mj-lt"/>
              </a:rPr>
              <a:t> </a:t>
            </a:r>
            <a:r>
              <a:rPr lang="en-US" dirty="0" err="1">
                <a:latin typeface="+mj-lt"/>
              </a:rPr>
              <a:t>của</a:t>
            </a:r>
            <a:r>
              <a:rPr lang="en-US" dirty="0">
                <a:latin typeface="+mj-lt"/>
              </a:rPr>
              <a:t> người </a:t>
            </a:r>
            <a:r>
              <a:rPr lang="en-US" dirty="0" err="1">
                <a:latin typeface="+mj-lt"/>
              </a:rPr>
              <a:t>dùng</a:t>
            </a:r>
            <a:r>
              <a:rPr lang="vi-VN" dirty="0">
                <a:latin typeface="+mj-lt"/>
              </a:rPr>
              <a:t>.</a:t>
            </a:r>
            <a:endParaRPr dirty="0">
              <a:latin typeface="+mj-lt"/>
            </a:endParaRPr>
          </a:p>
        </p:txBody>
      </p:sp>
      <p:sp>
        <p:nvSpPr>
          <p:cNvPr id="242" name="Google Shape;242;p31"/>
          <p:cNvSpPr txBox="1">
            <a:spLocks noGrp="1"/>
          </p:cNvSpPr>
          <p:nvPr>
            <p:ph type="subTitle" idx="4"/>
          </p:nvPr>
        </p:nvSpPr>
        <p:spPr>
          <a:xfrm>
            <a:off x="4492573" y="3774511"/>
            <a:ext cx="2533500" cy="810000"/>
          </a:xfrm>
          <a:prstGeom prst="rect">
            <a:avLst/>
          </a:prstGeom>
        </p:spPr>
        <p:txBody>
          <a:bodyPr spcFirstLastPara="1" wrap="square" lIns="91425" tIns="91425" rIns="91425" bIns="91425" anchor="t" anchorCtr="0">
            <a:noAutofit/>
          </a:bodyPr>
          <a:lstStyle/>
          <a:p>
            <a:pPr marL="0" lvl="0" indent="0"/>
            <a:r>
              <a:rPr lang="vi-VN" dirty="0">
                <a:latin typeface="+mj-lt"/>
              </a:rPr>
              <a:t>Hỗ trợ người dùng qua nhiều kênh khác nhau như email, điện thoại,...</a:t>
            </a:r>
            <a:endParaRPr dirty="0">
              <a:latin typeface="+mj-lt"/>
            </a:endParaRPr>
          </a:p>
        </p:txBody>
      </p:sp>
      <p:sp>
        <p:nvSpPr>
          <p:cNvPr id="244" name="Google Shape;244;p31"/>
          <p:cNvSpPr txBox="1">
            <a:spLocks noGrp="1"/>
          </p:cNvSpPr>
          <p:nvPr>
            <p:ph type="subTitle" idx="7"/>
          </p:nvPr>
        </p:nvSpPr>
        <p:spPr>
          <a:xfrm>
            <a:off x="1552083" y="1482106"/>
            <a:ext cx="2531100" cy="509012"/>
          </a:xfrm>
          <a:prstGeom prst="rect">
            <a:avLst/>
          </a:prstGeom>
        </p:spPr>
        <p:txBody>
          <a:bodyPr spcFirstLastPara="1" wrap="square" lIns="91425" tIns="91425" rIns="91425" bIns="91425" anchor="b" anchorCtr="0">
            <a:noAutofit/>
          </a:bodyPr>
          <a:lstStyle/>
          <a:p>
            <a:pPr marL="0" lvl="0" indent="0"/>
            <a:r>
              <a:rPr lang="vi-VN" dirty="0">
                <a:latin typeface="+mj-lt"/>
              </a:rPr>
              <a:t>Phát triển UI</a:t>
            </a:r>
            <a:endParaRPr dirty="0">
              <a:latin typeface="+mj-lt"/>
            </a:endParaRPr>
          </a:p>
        </p:txBody>
      </p:sp>
      <p:sp>
        <p:nvSpPr>
          <p:cNvPr id="245" name="Google Shape;245;p31"/>
          <p:cNvSpPr txBox="1">
            <a:spLocks noGrp="1"/>
          </p:cNvSpPr>
          <p:nvPr>
            <p:ph type="subTitle" idx="8"/>
          </p:nvPr>
        </p:nvSpPr>
        <p:spPr>
          <a:xfrm>
            <a:off x="4494973" y="1482106"/>
            <a:ext cx="2531100" cy="509012"/>
          </a:xfrm>
          <a:prstGeom prst="rect">
            <a:avLst/>
          </a:prstGeom>
        </p:spPr>
        <p:txBody>
          <a:bodyPr spcFirstLastPara="1" wrap="square" lIns="91425" tIns="91425" rIns="91425" bIns="91425" anchor="b" anchorCtr="0">
            <a:noAutofit/>
          </a:bodyPr>
          <a:lstStyle/>
          <a:p>
            <a:pPr marL="0" lvl="0" indent="0"/>
            <a:r>
              <a:rPr lang="en-US" dirty="0">
                <a:latin typeface="+mj-lt"/>
              </a:rPr>
              <a:t>Đ</a:t>
            </a:r>
            <a:r>
              <a:rPr lang="vi-VN" dirty="0">
                <a:latin typeface="+mj-lt"/>
              </a:rPr>
              <a:t>ặt vé trực tuyến</a:t>
            </a:r>
            <a:endParaRPr dirty="0">
              <a:latin typeface="+mj-lt"/>
            </a:endParaRPr>
          </a:p>
        </p:txBody>
      </p:sp>
      <p:sp>
        <p:nvSpPr>
          <p:cNvPr id="247" name="Google Shape;247;p31"/>
          <p:cNvSpPr txBox="1">
            <a:spLocks noGrp="1"/>
          </p:cNvSpPr>
          <p:nvPr>
            <p:ph type="subTitle" idx="13"/>
          </p:nvPr>
        </p:nvSpPr>
        <p:spPr>
          <a:xfrm>
            <a:off x="1532924" y="3198929"/>
            <a:ext cx="2539234" cy="603017"/>
          </a:xfrm>
          <a:prstGeom prst="rect">
            <a:avLst/>
          </a:prstGeom>
        </p:spPr>
        <p:txBody>
          <a:bodyPr spcFirstLastPara="1" wrap="square" lIns="91425" tIns="91425" rIns="91425" bIns="91425" anchor="b" anchorCtr="0">
            <a:noAutofit/>
          </a:bodyPr>
          <a:lstStyle/>
          <a:p>
            <a:pPr marL="0" lvl="0" indent="0"/>
            <a:r>
              <a:rPr lang="en-US" dirty="0" err="1">
                <a:latin typeface="+mj-lt"/>
              </a:rPr>
              <a:t>Hệ</a:t>
            </a:r>
            <a:r>
              <a:rPr lang="en-US" dirty="0">
                <a:latin typeface="+mj-lt"/>
              </a:rPr>
              <a:t> </a:t>
            </a:r>
            <a:r>
              <a:rPr lang="en-US" dirty="0" err="1">
                <a:latin typeface="+mj-lt"/>
              </a:rPr>
              <a:t>thống</a:t>
            </a:r>
            <a:r>
              <a:rPr lang="en-US" dirty="0">
                <a:latin typeface="+mj-lt"/>
              </a:rPr>
              <a:t> </a:t>
            </a:r>
            <a:r>
              <a:rPr lang="en-US" dirty="0" err="1">
                <a:latin typeface="+mj-lt"/>
              </a:rPr>
              <a:t>thanh</a:t>
            </a:r>
            <a:r>
              <a:rPr lang="en-US" dirty="0">
                <a:latin typeface="+mj-lt"/>
              </a:rPr>
              <a:t> </a:t>
            </a:r>
            <a:r>
              <a:rPr lang="en-US" dirty="0" err="1">
                <a:latin typeface="+mj-lt"/>
              </a:rPr>
              <a:t>toán</a:t>
            </a:r>
            <a:endParaRPr dirty="0">
              <a:latin typeface="+mj-lt"/>
            </a:endParaRPr>
          </a:p>
        </p:txBody>
      </p:sp>
      <p:sp>
        <p:nvSpPr>
          <p:cNvPr id="248" name="Google Shape;248;p31"/>
          <p:cNvSpPr txBox="1">
            <a:spLocks noGrp="1"/>
          </p:cNvSpPr>
          <p:nvPr>
            <p:ph type="subTitle" idx="14"/>
          </p:nvPr>
        </p:nvSpPr>
        <p:spPr>
          <a:xfrm>
            <a:off x="4492573" y="3408023"/>
            <a:ext cx="2531100" cy="366488"/>
          </a:xfrm>
          <a:prstGeom prst="rect">
            <a:avLst/>
          </a:prstGeom>
        </p:spPr>
        <p:txBody>
          <a:bodyPr spcFirstLastPara="1" wrap="square" lIns="91425" tIns="91425" rIns="91425" bIns="91425" anchor="b" anchorCtr="0">
            <a:noAutofit/>
          </a:bodyPr>
          <a:lstStyle/>
          <a:p>
            <a:pPr marL="0" lvl="0" indent="0"/>
            <a:r>
              <a:rPr lang="vi-VN" dirty="0">
                <a:latin typeface="+mj-lt"/>
              </a:rPr>
              <a:t>Hỗ trợ người dùng</a:t>
            </a:r>
            <a:endParaRPr dirty="0">
              <a:latin typeface="+mj-lt"/>
            </a:endParaRPr>
          </a:p>
        </p:txBody>
      </p:sp>
      <p:pic>
        <p:nvPicPr>
          <p:cNvPr id="10" name="Picture 2">
            <a:extLst>
              <a:ext uri="{FF2B5EF4-FFF2-40B4-BE49-F238E27FC236}">
                <a16:creationId xmlns:a16="http://schemas.microsoft.com/office/drawing/2014/main" id="{EA33BF63-D6FC-4F06-3411-8B802235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309" y="24301"/>
            <a:ext cx="2137897" cy="116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wheel(1)">
                                      <p:cBhvr>
                                        <p:cTn id="7" dur="500"/>
                                        <p:tgtEl>
                                          <p:spTgt spid="244">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0">
                                            <p:txEl>
                                              <p:pRg st="0" end="0"/>
                                            </p:txEl>
                                          </p:spTgt>
                                        </p:tgtEl>
                                        <p:attrNameLst>
                                          <p:attrName>style.visibility</p:attrName>
                                        </p:attrNameLst>
                                      </p:cBhvr>
                                      <p:to>
                                        <p:strVal val="visible"/>
                                      </p:to>
                                    </p:set>
                                    <p:animEffect transition="in" filter="wheel(1)">
                                      <p:cBhvr>
                                        <p:cTn id="10" dur="500"/>
                                        <p:tgtEl>
                                          <p:spTgt spid="24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45">
                                            <p:txEl>
                                              <p:pRg st="0" end="0"/>
                                            </p:txEl>
                                          </p:spTgt>
                                        </p:tgtEl>
                                        <p:attrNameLst>
                                          <p:attrName>style.visibility</p:attrName>
                                        </p:attrNameLst>
                                      </p:cBhvr>
                                      <p:to>
                                        <p:strVal val="visible"/>
                                      </p:to>
                                    </p:set>
                                    <p:animEffect transition="in" filter="wheel(1)">
                                      <p:cBhvr>
                                        <p:cTn id="15" dur="500"/>
                                        <p:tgtEl>
                                          <p:spTgt spid="245">
                                            <p:txEl>
                                              <p:pRg st="0" end="0"/>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37">
                                            <p:txEl>
                                              <p:pRg st="0" end="0"/>
                                            </p:txEl>
                                          </p:spTgt>
                                        </p:tgtEl>
                                        <p:attrNameLst>
                                          <p:attrName>style.visibility</p:attrName>
                                        </p:attrNameLst>
                                      </p:cBhvr>
                                      <p:to>
                                        <p:strVal val="visible"/>
                                      </p:to>
                                    </p:set>
                                    <p:animEffect transition="in" filter="wheel(1)">
                                      <p:cBhvr>
                                        <p:cTn id="18" dur="500"/>
                                        <p:tgtEl>
                                          <p:spTgt spid="23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47">
                                            <p:txEl>
                                              <p:pRg st="0" end="0"/>
                                            </p:txEl>
                                          </p:spTgt>
                                        </p:tgtEl>
                                        <p:attrNameLst>
                                          <p:attrName>style.visibility</p:attrName>
                                        </p:attrNameLst>
                                      </p:cBhvr>
                                      <p:to>
                                        <p:strVal val="visible"/>
                                      </p:to>
                                    </p:set>
                                    <p:animEffect transition="in" filter="wheel(1)">
                                      <p:cBhvr>
                                        <p:cTn id="23" dur="500"/>
                                        <p:tgtEl>
                                          <p:spTgt spid="247">
                                            <p:txEl>
                                              <p:pRg st="0" end="0"/>
                                            </p:tx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241">
                                            <p:txEl>
                                              <p:pRg st="0" end="0"/>
                                            </p:txEl>
                                          </p:spTgt>
                                        </p:tgtEl>
                                        <p:attrNameLst>
                                          <p:attrName>style.visibility</p:attrName>
                                        </p:attrNameLst>
                                      </p:cBhvr>
                                      <p:to>
                                        <p:strVal val="visible"/>
                                      </p:to>
                                    </p:set>
                                    <p:animEffect transition="in" filter="wheel(1)">
                                      <p:cBhvr>
                                        <p:cTn id="26" dur="500"/>
                                        <p:tgtEl>
                                          <p:spTgt spid="24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48">
                                            <p:txEl>
                                              <p:pRg st="0" end="0"/>
                                            </p:txEl>
                                          </p:spTgt>
                                        </p:tgtEl>
                                        <p:attrNameLst>
                                          <p:attrName>style.visibility</p:attrName>
                                        </p:attrNameLst>
                                      </p:cBhvr>
                                      <p:to>
                                        <p:strVal val="visible"/>
                                      </p:to>
                                    </p:set>
                                    <p:animEffect transition="in" filter="wheel(1)">
                                      <p:cBhvr>
                                        <p:cTn id="31" dur="500"/>
                                        <p:tgtEl>
                                          <p:spTgt spid="248">
                                            <p:txEl>
                                              <p:pRg st="0" end="0"/>
                                            </p:txEl>
                                          </p:spTgt>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2">
                                            <p:txEl>
                                              <p:pRg st="0" end="0"/>
                                            </p:txEl>
                                          </p:spTgt>
                                        </p:tgtEl>
                                        <p:attrNameLst>
                                          <p:attrName>style.visibility</p:attrName>
                                        </p:attrNameLst>
                                      </p:cBhvr>
                                      <p:to>
                                        <p:strVal val="visible"/>
                                      </p:to>
                                    </p:set>
                                    <p:animEffect transition="in" filter="wheel(1)">
                                      <p:cBhvr>
                                        <p:cTn id="34" dur="500"/>
                                        <p:tgtEl>
                                          <p:spTgt spid="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P spid="240" grpId="0" build="p"/>
      <p:bldP spid="241" grpId="0" build="p"/>
      <p:bldP spid="242" grpId="0" build="p"/>
      <p:bldP spid="244" grpId="0" build="p"/>
      <p:bldP spid="245" grpId="0" build="p"/>
      <p:bldP spid="247" grpId="0" build="p"/>
      <p:bldP spid="248" grpId="0" build="p"/>
    </p:bldLst>
  </p:timing>
</p:sld>
</file>

<file path=ppt/theme/theme1.xml><?xml version="1.0" encoding="utf-8"?>
<a:theme xmlns:a="http://schemas.openxmlformats.org/drawingml/2006/main" name="German Cinema and Visual Culture Master of Arts in German by Slidesgo">
  <a:themeElements>
    <a:clrScheme name="Simple Light">
      <a:dk1>
        <a:srgbClr val="FEFCF6"/>
      </a:dk1>
      <a:lt1>
        <a:srgbClr val="281D1B"/>
      </a:lt1>
      <a:dk2>
        <a:srgbClr val="BDB69D"/>
      </a:dk2>
      <a:lt2>
        <a:srgbClr val="DB0011"/>
      </a:lt2>
      <a:accent1>
        <a:srgbClr val="BF0000"/>
      </a:accent1>
      <a:accent2>
        <a:srgbClr val="8D7368"/>
      </a:accent2>
      <a:accent3>
        <a:srgbClr val="554640"/>
      </a:accent3>
      <a:accent4>
        <a:srgbClr val="342C29"/>
      </a:accent4>
      <a:accent5>
        <a:srgbClr val="FFFFFF"/>
      </a:accent5>
      <a:accent6>
        <a:srgbClr val="FFFFFF"/>
      </a:accent6>
      <a:hlink>
        <a:srgbClr val="FEFC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TotalTime>
  <Words>2212</Words>
  <Application>Microsoft Office PowerPoint</Application>
  <PresentationFormat>On-screen Show (16:9)</PresentationFormat>
  <Paragraphs>288</Paragraphs>
  <Slides>28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DM Sans</vt:lpstr>
      <vt:lpstr>Nunito Light</vt:lpstr>
      <vt:lpstr>Times New Roman</vt:lpstr>
      <vt:lpstr>Anaheim</vt:lpstr>
      <vt:lpstr>Heebo</vt:lpstr>
      <vt:lpstr>DM Sans Light</vt:lpstr>
      <vt:lpstr>Arial</vt:lpstr>
      <vt:lpstr>German Cinema and Visual Culture Master of Arts in German by Slidesgo</vt:lpstr>
      <vt:lpstr>BÁO CÁO KHẢ THI  Tên dự án:   Xây dựng trang web đặt vé xem phim CineBooker </vt:lpstr>
      <vt:lpstr>01</vt:lpstr>
      <vt:lpstr>Thông tin chung về dự án</vt:lpstr>
      <vt:lpstr>Thông tin chung về dự án</vt:lpstr>
      <vt:lpstr>Thông tin chung về dự án </vt:lpstr>
      <vt:lpstr>Mô tả dự án</vt:lpstr>
      <vt:lpstr> Mục đích của dự án phát triển website đặt vé xem phim là tạo ra một nền tảng trực tuyến thuận tiện, dễ sử dụng, giúp người dùng có thể:  </vt:lpstr>
      <vt:lpstr>Mô tả dự án</vt:lpstr>
      <vt:lpstr>Phạm vi dự án</vt:lpstr>
      <vt:lpstr>Phạm vi dự án</vt:lpstr>
      <vt:lpstr>Các bên liên quan</vt:lpstr>
      <vt:lpstr>Các yêu cầu sử dụng</vt:lpstr>
      <vt:lpstr>Các yêu cầu chức năng &amp; phi chức năng</vt:lpstr>
      <vt:lpstr>Các yêu cầu quản trị</vt:lpstr>
      <vt:lpstr>Kết quả dự kiến</vt:lpstr>
      <vt:lpstr> Thời gian thực hiện dự án :từ ngày 30/9/2024 - 30/3/2025 với tổng kinh phí dự kiến: 100-200 triệu VND. </vt:lpstr>
      <vt:lpstr>Phân tích khả thi</vt:lpstr>
      <vt:lpstr>PowerPoint Presentation</vt:lpstr>
      <vt:lpstr>PowerPoint Presentation</vt:lpstr>
      <vt:lpstr>PowerPoint Presentation</vt:lpstr>
      <vt:lpstr>PowerPoint Presentation</vt:lpstr>
      <vt:lpstr>Các công nghệ được sử dụng</vt:lpstr>
      <vt:lpstr>Lịch trình</vt:lpstr>
      <vt:lpstr>Khả thi kinh doanh</vt:lpstr>
      <vt:lpstr>Khả thi tiếp thị</vt:lpstr>
      <vt:lpstr>Đánh giá chung</vt:lpstr>
      <vt:lpstr> Lợi ích: CineBooker giúp người dùng đặt vé phim nhanh chóng, dễ dàng, xem lịch chiếu, chọn chỗ và thanh toán trực tuyến. Đối với rạp phim, dự án mở rộng đối tượng khách hàng, tăng doanh thu, giảm tải công việc cho nhân viên và hỗ trợ quảng bá qua các chương trình khuyến mãi. </vt:lpstr>
      <vt:lpstr>Thanks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German Cinem and Visual Culture Master of Arts in German</dc:title>
  <cp:lastModifiedBy>Nguyễn Vũ Khanh</cp:lastModifiedBy>
  <cp:revision>22</cp:revision>
  <dcterms:modified xsi:type="dcterms:W3CDTF">2024-10-01T08:13:02Z</dcterms:modified>
</cp:coreProperties>
</file>